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56" r:id="rId2"/>
    <p:sldId id="267" r:id="rId3"/>
    <p:sldId id="260" r:id="rId4"/>
    <p:sldId id="264" r:id="rId5"/>
    <p:sldId id="268" r:id="rId6"/>
    <p:sldId id="269" r:id="rId7"/>
    <p:sldId id="270" r:id="rId8"/>
    <p:sldId id="259"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 Adams" userId="1c4d3679f9df99a8" providerId="LiveId" clId="{1AB01691-B920-4E07-ADFF-44EA65329832}"/>
    <pc:docChg chg="delSld modSld">
      <pc:chgData name="B Adams" userId="1c4d3679f9df99a8" providerId="LiveId" clId="{1AB01691-B920-4E07-ADFF-44EA65329832}" dt="2024-02-02T01:55:16.630" v="22" actId="20577"/>
      <pc:docMkLst>
        <pc:docMk/>
      </pc:docMkLst>
      <pc:sldChg chg="modSp mod">
        <pc:chgData name="B Adams" userId="1c4d3679f9df99a8" providerId="LiveId" clId="{1AB01691-B920-4E07-ADFF-44EA65329832}" dt="2024-02-02T01:55:16.630" v="22" actId="20577"/>
        <pc:sldMkLst>
          <pc:docMk/>
          <pc:sldMk cId="2960912182" sldId="256"/>
        </pc:sldMkLst>
        <pc:spChg chg="mod">
          <ac:chgData name="B Adams" userId="1c4d3679f9df99a8" providerId="LiveId" clId="{1AB01691-B920-4E07-ADFF-44EA65329832}" dt="2024-02-02T01:55:16.630" v="22" actId="20577"/>
          <ac:spMkLst>
            <pc:docMk/>
            <pc:sldMk cId="2960912182" sldId="256"/>
            <ac:spMk id="3" creationId="{545A7F28-6E76-DCBD-60A5-9EF503E39677}"/>
          </ac:spMkLst>
        </pc:spChg>
      </pc:sldChg>
      <pc:sldChg chg="del">
        <pc:chgData name="B Adams" userId="1c4d3679f9df99a8" providerId="LiveId" clId="{1AB01691-B920-4E07-ADFF-44EA65329832}" dt="2024-02-02T01:53:21.843" v="0" actId="47"/>
        <pc:sldMkLst>
          <pc:docMk/>
          <pc:sldMk cId="750941681" sldId="258"/>
        </pc:sldMkLst>
      </pc:sldChg>
      <pc:sldChg chg="del">
        <pc:chgData name="B Adams" userId="1c4d3679f9df99a8" providerId="LiveId" clId="{1AB01691-B920-4E07-ADFF-44EA65329832}" dt="2024-02-02T01:54:57.961" v="2" actId="47"/>
        <pc:sldMkLst>
          <pc:docMk/>
          <pc:sldMk cId="1763833893" sldId="261"/>
        </pc:sldMkLst>
      </pc:sldChg>
      <pc:sldChg chg="del">
        <pc:chgData name="B Adams" userId="1c4d3679f9df99a8" providerId="LiveId" clId="{1AB01691-B920-4E07-ADFF-44EA65329832}" dt="2024-02-02T01:54:52.218" v="1" actId="47"/>
        <pc:sldMkLst>
          <pc:docMk/>
          <pc:sldMk cId="2317522269" sldId="265"/>
        </pc:sldMkLst>
      </pc:sldChg>
      <pc:sldChg chg="modSp mod">
        <pc:chgData name="B Adams" userId="1c4d3679f9df99a8" providerId="LiveId" clId="{1AB01691-B920-4E07-ADFF-44EA65329832}" dt="2024-02-02T01:55:04.264" v="3" actId="20577"/>
        <pc:sldMkLst>
          <pc:docMk/>
          <pc:sldMk cId="1923559245" sldId="266"/>
        </pc:sldMkLst>
        <pc:spChg chg="mod">
          <ac:chgData name="B Adams" userId="1c4d3679f9df99a8" providerId="LiveId" clId="{1AB01691-B920-4E07-ADFF-44EA65329832}" dt="2024-02-02T01:55:04.264" v="3" actId="20577"/>
          <ac:spMkLst>
            <pc:docMk/>
            <pc:sldMk cId="1923559245" sldId="266"/>
            <ac:spMk id="3" creationId="{545A7F28-6E76-DCBD-60A5-9EF503E39677}"/>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11E727-DF4C-4860-ADA9-E3C8C8092007}"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6847A60-A237-482B-B5AA-F8FFCAF511C7}">
      <dgm:prSet/>
      <dgm:spPr/>
      <dgm:t>
        <a:bodyPr/>
        <a:lstStyle/>
        <a:p>
          <a:pPr>
            <a:lnSpc>
              <a:spcPct val="100000"/>
            </a:lnSpc>
            <a:defRPr b="1"/>
          </a:pPr>
          <a:r>
            <a:rPr lang="en-US"/>
            <a:t>SRDC presented to BOD at June 2022 meeting </a:t>
          </a:r>
        </a:p>
      </dgm:t>
    </dgm:pt>
    <dgm:pt modelId="{F428DAD3-6A37-4DEA-9FDD-99CD4E4CC511}" type="parTrans" cxnId="{78C00BC7-72FF-40CB-8919-4D4D7EC5F6FE}">
      <dgm:prSet/>
      <dgm:spPr/>
      <dgm:t>
        <a:bodyPr/>
        <a:lstStyle/>
        <a:p>
          <a:endParaRPr lang="en-US"/>
        </a:p>
      </dgm:t>
    </dgm:pt>
    <dgm:pt modelId="{F30BD1F5-3DF1-491D-BE58-66DB1DC05619}" type="sibTrans" cxnId="{78C00BC7-72FF-40CB-8919-4D4D7EC5F6FE}">
      <dgm:prSet/>
      <dgm:spPr/>
      <dgm:t>
        <a:bodyPr/>
        <a:lstStyle/>
        <a:p>
          <a:endParaRPr lang="en-US"/>
        </a:p>
      </dgm:t>
    </dgm:pt>
    <dgm:pt modelId="{0BC4078E-33E9-4165-8E9D-8217B87C8359}">
      <dgm:prSet/>
      <dgm:spPr/>
      <dgm:t>
        <a:bodyPr/>
        <a:lstStyle/>
        <a:p>
          <a:pPr>
            <a:lnSpc>
              <a:spcPct val="100000"/>
            </a:lnSpc>
            <a:defRPr b="1"/>
          </a:pPr>
          <a:r>
            <a:rPr lang="en-US"/>
            <a:t>Purpose of discussion- state of the SRDC and need of funds </a:t>
          </a:r>
        </a:p>
      </dgm:t>
    </dgm:pt>
    <dgm:pt modelId="{DD56C69B-5347-4BB4-9BC3-060863394DB5}" type="parTrans" cxnId="{E4FE504B-68F0-4174-B3BB-5D8AE5A7C5B0}">
      <dgm:prSet/>
      <dgm:spPr/>
      <dgm:t>
        <a:bodyPr/>
        <a:lstStyle/>
        <a:p>
          <a:endParaRPr lang="en-US"/>
        </a:p>
      </dgm:t>
    </dgm:pt>
    <dgm:pt modelId="{FC77E894-08C1-40F9-A070-810B737D273B}" type="sibTrans" cxnId="{E4FE504B-68F0-4174-B3BB-5D8AE5A7C5B0}">
      <dgm:prSet/>
      <dgm:spPr/>
      <dgm:t>
        <a:bodyPr/>
        <a:lstStyle/>
        <a:p>
          <a:endParaRPr lang="en-US"/>
        </a:p>
      </dgm:t>
    </dgm:pt>
    <dgm:pt modelId="{E5D59456-B11D-4F1E-9D9B-D82AA650743C}">
      <dgm:prSet custT="1"/>
      <dgm:spPr/>
      <dgm:t>
        <a:bodyPr/>
        <a:lstStyle/>
        <a:p>
          <a:pPr>
            <a:lnSpc>
              <a:spcPct val="100000"/>
            </a:lnSpc>
          </a:pPr>
          <a:r>
            <a:rPr lang="en-US" sz="1200" dirty="0"/>
            <a:t>Maintenance Entity (SRDC) needs a more regular source of income to continue to maintain and operate the Dam safety </a:t>
          </a:r>
        </a:p>
      </dgm:t>
    </dgm:pt>
    <dgm:pt modelId="{2A51F58D-5076-4AAF-BBC9-2EBADA2EEFE3}" type="parTrans" cxnId="{F76DF903-C1C5-45E7-9603-1903CA3D8A38}">
      <dgm:prSet/>
      <dgm:spPr/>
      <dgm:t>
        <a:bodyPr/>
        <a:lstStyle/>
        <a:p>
          <a:endParaRPr lang="en-US"/>
        </a:p>
      </dgm:t>
    </dgm:pt>
    <dgm:pt modelId="{A2030062-3E05-433F-AE2B-1653C51C31E0}" type="sibTrans" cxnId="{F76DF903-C1C5-45E7-9603-1903CA3D8A38}">
      <dgm:prSet/>
      <dgm:spPr/>
      <dgm:t>
        <a:bodyPr/>
        <a:lstStyle/>
        <a:p>
          <a:endParaRPr lang="en-US"/>
        </a:p>
      </dgm:t>
    </dgm:pt>
    <dgm:pt modelId="{3EDE150F-96E6-4FC8-A49E-191EB42EF5C1}">
      <dgm:prSet/>
      <dgm:spPr/>
      <dgm:t>
        <a:bodyPr/>
        <a:lstStyle/>
        <a:p>
          <a:pPr>
            <a:lnSpc>
              <a:spcPct val="100000"/>
            </a:lnSpc>
            <a:defRPr b="1"/>
          </a:pPr>
          <a:r>
            <a:rPr lang="en-US"/>
            <a:t>Property owners = Stakeholders of the SRDC</a:t>
          </a:r>
        </a:p>
      </dgm:t>
    </dgm:pt>
    <dgm:pt modelId="{4E2EBC32-F15B-44D9-9E97-D1725AC94BF2}" type="parTrans" cxnId="{1C2ABB37-23BA-4CCF-BFB8-3559C5D5DDB8}">
      <dgm:prSet/>
      <dgm:spPr/>
      <dgm:t>
        <a:bodyPr/>
        <a:lstStyle/>
        <a:p>
          <a:endParaRPr lang="en-US"/>
        </a:p>
      </dgm:t>
    </dgm:pt>
    <dgm:pt modelId="{670E292B-96AD-48E1-9625-A4481B63BD18}" type="sibTrans" cxnId="{1C2ABB37-23BA-4CCF-BFB8-3559C5D5DDB8}">
      <dgm:prSet/>
      <dgm:spPr/>
      <dgm:t>
        <a:bodyPr/>
        <a:lstStyle/>
        <a:p>
          <a:endParaRPr lang="en-US"/>
        </a:p>
      </dgm:t>
    </dgm:pt>
    <dgm:pt modelId="{A7110973-556C-4B2F-8B6F-96811E925C4F}">
      <dgm:prSet custT="1"/>
      <dgm:spPr/>
      <dgm:t>
        <a:bodyPr/>
        <a:lstStyle/>
        <a:p>
          <a:pPr>
            <a:lnSpc>
              <a:spcPct val="100000"/>
            </a:lnSpc>
          </a:pPr>
          <a:r>
            <a:rPr lang="en-US" sz="1200" dirty="0"/>
            <a:t>Currently, SRDC does not collect dues or any type of money from the resident/members</a:t>
          </a:r>
        </a:p>
      </dgm:t>
    </dgm:pt>
    <dgm:pt modelId="{7248DEC3-7C66-49A7-8D0A-464F6119A9F1}" type="parTrans" cxnId="{89F03E72-505A-490A-B255-1C8BB73695EE}">
      <dgm:prSet/>
      <dgm:spPr/>
      <dgm:t>
        <a:bodyPr/>
        <a:lstStyle/>
        <a:p>
          <a:endParaRPr lang="en-US"/>
        </a:p>
      </dgm:t>
    </dgm:pt>
    <dgm:pt modelId="{8D167FC1-557A-48DD-8E52-B298B984F41C}" type="sibTrans" cxnId="{89F03E72-505A-490A-B255-1C8BB73695EE}">
      <dgm:prSet/>
      <dgm:spPr/>
      <dgm:t>
        <a:bodyPr/>
        <a:lstStyle/>
        <a:p>
          <a:endParaRPr lang="en-US"/>
        </a:p>
      </dgm:t>
    </dgm:pt>
    <dgm:pt modelId="{9DD4AE81-3DC7-4EE3-8043-036CB747533B}">
      <dgm:prSet/>
      <dgm:spPr/>
      <dgm:t>
        <a:bodyPr/>
        <a:lstStyle/>
        <a:p>
          <a:pPr>
            <a:lnSpc>
              <a:spcPct val="100000"/>
            </a:lnSpc>
            <a:defRPr b="1"/>
          </a:pPr>
          <a:r>
            <a:rPr lang="en-US"/>
            <a:t>The original seed investment ($100,000) from settlement continues to dwindle each year as our need for capital improvement and maintenance grows</a:t>
          </a:r>
        </a:p>
      </dgm:t>
    </dgm:pt>
    <dgm:pt modelId="{AFB54DBC-B26D-4F5E-B4C5-19D3525B2E2F}" type="parTrans" cxnId="{F898A645-1CA7-4309-8258-219B4C95B445}">
      <dgm:prSet/>
      <dgm:spPr/>
      <dgm:t>
        <a:bodyPr/>
        <a:lstStyle/>
        <a:p>
          <a:endParaRPr lang="en-US"/>
        </a:p>
      </dgm:t>
    </dgm:pt>
    <dgm:pt modelId="{C26E2FE1-F0EA-488C-B08B-0194E7AC2A82}" type="sibTrans" cxnId="{F898A645-1CA7-4309-8258-219B4C95B445}">
      <dgm:prSet/>
      <dgm:spPr/>
      <dgm:t>
        <a:bodyPr/>
        <a:lstStyle/>
        <a:p>
          <a:endParaRPr lang="en-US"/>
        </a:p>
      </dgm:t>
    </dgm:pt>
    <dgm:pt modelId="{BDE5B3A9-2758-4666-BAA3-AD5A0EC2C98F}" type="pres">
      <dgm:prSet presAssocID="{D911E727-DF4C-4860-ADA9-E3C8C8092007}" presName="root" presStyleCnt="0">
        <dgm:presLayoutVars>
          <dgm:dir/>
          <dgm:resizeHandles val="exact"/>
        </dgm:presLayoutVars>
      </dgm:prSet>
      <dgm:spPr/>
    </dgm:pt>
    <dgm:pt modelId="{D63934C9-5BD4-451E-A063-0FFE9A31671C}" type="pres">
      <dgm:prSet presAssocID="{A6847A60-A237-482B-B5AA-F8FFCAF511C7}" presName="compNode" presStyleCnt="0"/>
      <dgm:spPr/>
    </dgm:pt>
    <dgm:pt modelId="{4E38C21F-7A67-4CDF-8B82-243632E1EFE1}" type="pres">
      <dgm:prSet presAssocID="{A6847A60-A237-482B-B5AA-F8FFCAF511C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C0E56B34-07B1-4F3B-8FBB-8A05C149B514}" type="pres">
      <dgm:prSet presAssocID="{A6847A60-A237-482B-B5AA-F8FFCAF511C7}" presName="iconSpace" presStyleCnt="0"/>
      <dgm:spPr/>
    </dgm:pt>
    <dgm:pt modelId="{8FC3C46D-5D8F-4750-B9CC-7B3542017C84}" type="pres">
      <dgm:prSet presAssocID="{A6847A60-A237-482B-B5AA-F8FFCAF511C7}" presName="parTx" presStyleLbl="revTx" presStyleIdx="0" presStyleCnt="8">
        <dgm:presLayoutVars>
          <dgm:chMax val="0"/>
          <dgm:chPref val="0"/>
        </dgm:presLayoutVars>
      </dgm:prSet>
      <dgm:spPr/>
    </dgm:pt>
    <dgm:pt modelId="{B5E9D1D2-5BDB-4F4E-A25B-FB6DF8FF479C}" type="pres">
      <dgm:prSet presAssocID="{A6847A60-A237-482B-B5AA-F8FFCAF511C7}" presName="txSpace" presStyleCnt="0"/>
      <dgm:spPr/>
    </dgm:pt>
    <dgm:pt modelId="{ED7887A6-2F9A-4A21-BF0A-A61950688C9F}" type="pres">
      <dgm:prSet presAssocID="{A6847A60-A237-482B-B5AA-F8FFCAF511C7}" presName="desTx" presStyleLbl="revTx" presStyleIdx="1" presStyleCnt="8">
        <dgm:presLayoutVars/>
      </dgm:prSet>
      <dgm:spPr/>
    </dgm:pt>
    <dgm:pt modelId="{AC25C8B7-EC8D-428A-B1C3-33C61F2309A1}" type="pres">
      <dgm:prSet presAssocID="{F30BD1F5-3DF1-491D-BE58-66DB1DC05619}" presName="sibTrans" presStyleCnt="0"/>
      <dgm:spPr/>
    </dgm:pt>
    <dgm:pt modelId="{35823357-01F3-417B-8CE9-F354885D6C36}" type="pres">
      <dgm:prSet presAssocID="{0BC4078E-33E9-4165-8E9D-8217B87C8359}" presName="compNode" presStyleCnt="0"/>
      <dgm:spPr/>
    </dgm:pt>
    <dgm:pt modelId="{B86C8064-AD5B-41B3-A788-161E98DA023D}" type="pres">
      <dgm:prSet presAssocID="{0BC4078E-33E9-4165-8E9D-8217B87C835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59032287-1AA4-47C8-80BE-EF164AF13DFB}" type="pres">
      <dgm:prSet presAssocID="{0BC4078E-33E9-4165-8E9D-8217B87C8359}" presName="iconSpace" presStyleCnt="0"/>
      <dgm:spPr/>
    </dgm:pt>
    <dgm:pt modelId="{A9DEE44B-A674-44BA-A14D-7B3307061668}" type="pres">
      <dgm:prSet presAssocID="{0BC4078E-33E9-4165-8E9D-8217B87C8359}" presName="parTx" presStyleLbl="revTx" presStyleIdx="2" presStyleCnt="8">
        <dgm:presLayoutVars>
          <dgm:chMax val="0"/>
          <dgm:chPref val="0"/>
        </dgm:presLayoutVars>
      </dgm:prSet>
      <dgm:spPr/>
    </dgm:pt>
    <dgm:pt modelId="{4D730F40-BF66-4989-A6F3-7B6AE41B72C5}" type="pres">
      <dgm:prSet presAssocID="{0BC4078E-33E9-4165-8E9D-8217B87C8359}" presName="txSpace" presStyleCnt="0"/>
      <dgm:spPr/>
    </dgm:pt>
    <dgm:pt modelId="{FD8E1E9F-A08C-4BEC-8AD1-D8E37389ECCE}" type="pres">
      <dgm:prSet presAssocID="{0BC4078E-33E9-4165-8E9D-8217B87C8359}" presName="desTx" presStyleLbl="revTx" presStyleIdx="3" presStyleCnt="8" custLinFactNeighborX="-1606" custLinFactNeighborY="-87928">
        <dgm:presLayoutVars/>
      </dgm:prSet>
      <dgm:spPr/>
    </dgm:pt>
    <dgm:pt modelId="{6A8C0071-20A5-4520-8E10-5277DCFE50C4}" type="pres">
      <dgm:prSet presAssocID="{FC77E894-08C1-40F9-A070-810B737D273B}" presName="sibTrans" presStyleCnt="0"/>
      <dgm:spPr/>
    </dgm:pt>
    <dgm:pt modelId="{A9FA2BAB-1CED-4F0B-93FC-BE6A81730937}" type="pres">
      <dgm:prSet presAssocID="{3EDE150F-96E6-4FC8-A49E-191EB42EF5C1}" presName="compNode" presStyleCnt="0"/>
      <dgm:spPr/>
    </dgm:pt>
    <dgm:pt modelId="{FF1B1A29-F663-4D90-8495-9EE624C3880D}" type="pres">
      <dgm:prSet presAssocID="{3EDE150F-96E6-4FC8-A49E-191EB42EF5C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93B4485F-EA3A-44D3-8A7C-3BBCD6075799}" type="pres">
      <dgm:prSet presAssocID="{3EDE150F-96E6-4FC8-A49E-191EB42EF5C1}" presName="iconSpace" presStyleCnt="0"/>
      <dgm:spPr/>
    </dgm:pt>
    <dgm:pt modelId="{482BC9AF-2C67-467D-960D-5A9341579EEB}" type="pres">
      <dgm:prSet presAssocID="{3EDE150F-96E6-4FC8-A49E-191EB42EF5C1}" presName="parTx" presStyleLbl="revTx" presStyleIdx="4" presStyleCnt="8">
        <dgm:presLayoutVars>
          <dgm:chMax val="0"/>
          <dgm:chPref val="0"/>
        </dgm:presLayoutVars>
      </dgm:prSet>
      <dgm:spPr/>
    </dgm:pt>
    <dgm:pt modelId="{48A12A8D-845A-41CF-8C94-F2F029213599}" type="pres">
      <dgm:prSet presAssocID="{3EDE150F-96E6-4FC8-A49E-191EB42EF5C1}" presName="txSpace" presStyleCnt="0"/>
      <dgm:spPr/>
    </dgm:pt>
    <dgm:pt modelId="{E0C27EE1-38ED-4D81-91A3-9E166A873440}" type="pres">
      <dgm:prSet presAssocID="{3EDE150F-96E6-4FC8-A49E-191EB42EF5C1}" presName="desTx" presStyleLbl="revTx" presStyleIdx="5" presStyleCnt="8" custLinFactNeighborX="-397" custLinFactNeighborY="-90624">
        <dgm:presLayoutVars/>
      </dgm:prSet>
      <dgm:spPr/>
    </dgm:pt>
    <dgm:pt modelId="{3579613F-D1AF-4A41-9DD9-EFAEA1E7D873}" type="pres">
      <dgm:prSet presAssocID="{670E292B-96AD-48E1-9625-A4481B63BD18}" presName="sibTrans" presStyleCnt="0"/>
      <dgm:spPr/>
    </dgm:pt>
    <dgm:pt modelId="{B14B9E26-CADE-4415-83CA-0FC902E2E9C2}" type="pres">
      <dgm:prSet presAssocID="{9DD4AE81-3DC7-4EE3-8043-036CB747533B}" presName="compNode" presStyleCnt="0"/>
      <dgm:spPr/>
    </dgm:pt>
    <dgm:pt modelId="{73A2556F-55B6-4430-8EBE-C721B2A12C35}" type="pres">
      <dgm:prSet presAssocID="{9DD4AE81-3DC7-4EE3-8043-036CB747533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xcavator"/>
        </a:ext>
      </dgm:extLst>
    </dgm:pt>
    <dgm:pt modelId="{1226DF34-35CB-47D0-AA9D-BFDA6137EF00}" type="pres">
      <dgm:prSet presAssocID="{9DD4AE81-3DC7-4EE3-8043-036CB747533B}" presName="iconSpace" presStyleCnt="0"/>
      <dgm:spPr/>
    </dgm:pt>
    <dgm:pt modelId="{C4CA1B58-F5FE-4149-B192-E7821A7A1A14}" type="pres">
      <dgm:prSet presAssocID="{9DD4AE81-3DC7-4EE3-8043-036CB747533B}" presName="parTx" presStyleLbl="revTx" presStyleIdx="6" presStyleCnt="8">
        <dgm:presLayoutVars>
          <dgm:chMax val="0"/>
          <dgm:chPref val="0"/>
        </dgm:presLayoutVars>
      </dgm:prSet>
      <dgm:spPr/>
    </dgm:pt>
    <dgm:pt modelId="{9064D5E7-272C-4DBE-8228-C6F3088ED485}" type="pres">
      <dgm:prSet presAssocID="{9DD4AE81-3DC7-4EE3-8043-036CB747533B}" presName="txSpace" presStyleCnt="0"/>
      <dgm:spPr/>
    </dgm:pt>
    <dgm:pt modelId="{B50CF69E-8B88-48E7-9D77-0CA635BF29AA}" type="pres">
      <dgm:prSet presAssocID="{9DD4AE81-3DC7-4EE3-8043-036CB747533B}" presName="desTx" presStyleLbl="revTx" presStyleIdx="7" presStyleCnt="8">
        <dgm:presLayoutVars/>
      </dgm:prSet>
      <dgm:spPr/>
    </dgm:pt>
  </dgm:ptLst>
  <dgm:cxnLst>
    <dgm:cxn modelId="{F76DF903-C1C5-45E7-9603-1903CA3D8A38}" srcId="{0BC4078E-33E9-4165-8E9D-8217B87C8359}" destId="{E5D59456-B11D-4F1E-9D9B-D82AA650743C}" srcOrd="0" destOrd="0" parTransId="{2A51F58D-5076-4AAF-BBC9-2EBADA2EEFE3}" sibTransId="{A2030062-3E05-433F-AE2B-1653C51C31E0}"/>
    <dgm:cxn modelId="{7A190626-AE3B-452B-9CA9-3491A837A755}" type="presOf" srcId="{A6847A60-A237-482B-B5AA-F8FFCAF511C7}" destId="{8FC3C46D-5D8F-4750-B9CC-7B3542017C84}" srcOrd="0" destOrd="0" presId="urn:microsoft.com/office/officeart/2018/2/layout/IconLabelDescriptionList"/>
    <dgm:cxn modelId="{0DA4532E-BB7B-4208-BA8C-5F08508B9F51}" type="presOf" srcId="{D911E727-DF4C-4860-ADA9-E3C8C8092007}" destId="{BDE5B3A9-2758-4666-BAA3-AD5A0EC2C98F}" srcOrd="0" destOrd="0" presId="urn:microsoft.com/office/officeart/2018/2/layout/IconLabelDescriptionList"/>
    <dgm:cxn modelId="{1C2ABB37-23BA-4CCF-BFB8-3559C5D5DDB8}" srcId="{D911E727-DF4C-4860-ADA9-E3C8C8092007}" destId="{3EDE150F-96E6-4FC8-A49E-191EB42EF5C1}" srcOrd="2" destOrd="0" parTransId="{4E2EBC32-F15B-44D9-9E97-D1725AC94BF2}" sibTransId="{670E292B-96AD-48E1-9625-A4481B63BD18}"/>
    <dgm:cxn modelId="{FDEF395D-7DBD-4058-ACBB-0494E7950BC8}" type="presOf" srcId="{9DD4AE81-3DC7-4EE3-8043-036CB747533B}" destId="{C4CA1B58-F5FE-4149-B192-E7821A7A1A14}" srcOrd="0" destOrd="0" presId="urn:microsoft.com/office/officeart/2018/2/layout/IconLabelDescriptionList"/>
    <dgm:cxn modelId="{F898A645-1CA7-4309-8258-219B4C95B445}" srcId="{D911E727-DF4C-4860-ADA9-E3C8C8092007}" destId="{9DD4AE81-3DC7-4EE3-8043-036CB747533B}" srcOrd="3" destOrd="0" parTransId="{AFB54DBC-B26D-4F5E-B4C5-19D3525B2E2F}" sibTransId="{C26E2FE1-F0EA-488C-B08B-0194E7AC2A82}"/>
    <dgm:cxn modelId="{82386066-A599-4B02-8CF0-BDF45FAAB63D}" type="presOf" srcId="{0BC4078E-33E9-4165-8E9D-8217B87C8359}" destId="{A9DEE44B-A674-44BA-A14D-7B3307061668}" srcOrd="0" destOrd="0" presId="urn:microsoft.com/office/officeart/2018/2/layout/IconLabelDescriptionList"/>
    <dgm:cxn modelId="{E4FE504B-68F0-4174-B3BB-5D8AE5A7C5B0}" srcId="{D911E727-DF4C-4860-ADA9-E3C8C8092007}" destId="{0BC4078E-33E9-4165-8E9D-8217B87C8359}" srcOrd="1" destOrd="0" parTransId="{DD56C69B-5347-4BB4-9BC3-060863394DB5}" sibTransId="{FC77E894-08C1-40F9-A070-810B737D273B}"/>
    <dgm:cxn modelId="{89F03E72-505A-490A-B255-1C8BB73695EE}" srcId="{3EDE150F-96E6-4FC8-A49E-191EB42EF5C1}" destId="{A7110973-556C-4B2F-8B6F-96811E925C4F}" srcOrd="0" destOrd="0" parTransId="{7248DEC3-7C66-49A7-8D0A-464F6119A9F1}" sibTransId="{8D167FC1-557A-48DD-8E52-B298B984F41C}"/>
    <dgm:cxn modelId="{5A3481AE-3CDF-4F8D-AB13-2E61893E4278}" type="presOf" srcId="{A7110973-556C-4B2F-8B6F-96811E925C4F}" destId="{E0C27EE1-38ED-4D81-91A3-9E166A873440}" srcOrd="0" destOrd="0" presId="urn:microsoft.com/office/officeart/2018/2/layout/IconLabelDescriptionList"/>
    <dgm:cxn modelId="{311A12BC-3A66-479E-9798-5457A37FF347}" type="presOf" srcId="{3EDE150F-96E6-4FC8-A49E-191EB42EF5C1}" destId="{482BC9AF-2C67-467D-960D-5A9341579EEB}" srcOrd="0" destOrd="0" presId="urn:microsoft.com/office/officeart/2018/2/layout/IconLabelDescriptionList"/>
    <dgm:cxn modelId="{5FDEDCC5-0754-440B-B772-BB08916D0664}" type="presOf" srcId="{E5D59456-B11D-4F1E-9D9B-D82AA650743C}" destId="{FD8E1E9F-A08C-4BEC-8AD1-D8E37389ECCE}" srcOrd="0" destOrd="0" presId="urn:microsoft.com/office/officeart/2018/2/layout/IconLabelDescriptionList"/>
    <dgm:cxn modelId="{78C00BC7-72FF-40CB-8919-4D4D7EC5F6FE}" srcId="{D911E727-DF4C-4860-ADA9-E3C8C8092007}" destId="{A6847A60-A237-482B-B5AA-F8FFCAF511C7}" srcOrd="0" destOrd="0" parTransId="{F428DAD3-6A37-4DEA-9FDD-99CD4E4CC511}" sibTransId="{F30BD1F5-3DF1-491D-BE58-66DB1DC05619}"/>
    <dgm:cxn modelId="{8971C3B6-F412-4CBB-9772-569C3A8CACFD}" type="presParOf" srcId="{BDE5B3A9-2758-4666-BAA3-AD5A0EC2C98F}" destId="{D63934C9-5BD4-451E-A063-0FFE9A31671C}" srcOrd="0" destOrd="0" presId="urn:microsoft.com/office/officeart/2018/2/layout/IconLabelDescriptionList"/>
    <dgm:cxn modelId="{DD05BB8C-8C32-40E0-9120-60F20C4F5163}" type="presParOf" srcId="{D63934C9-5BD4-451E-A063-0FFE9A31671C}" destId="{4E38C21F-7A67-4CDF-8B82-243632E1EFE1}" srcOrd="0" destOrd="0" presId="urn:microsoft.com/office/officeart/2018/2/layout/IconLabelDescriptionList"/>
    <dgm:cxn modelId="{45740285-7949-4294-9814-2D230828B339}" type="presParOf" srcId="{D63934C9-5BD4-451E-A063-0FFE9A31671C}" destId="{C0E56B34-07B1-4F3B-8FBB-8A05C149B514}" srcOrd="1" destOrd="0" presId="urn:microsoft.com/office/officeart/2018/2/layout/IconLabelDescriptionList"/>
    <dgm:cxn modelId="{7C9EC830-9936-4989-8BC9-5FA051282CDD}" type="presParOf" srcId="{D63934C9-5BD4-451E-A063-0FFE9A31671C}" destId="{8FC3C46D-5D8F-4750-B9CC-7B3542017C84}" srcOrd="2" destOrd="0" presId="urn:microsoft.com/office/officeart/2018/2/layout/IconLabelDescriptionList"/>
    <dgm:cxn modelId="{8D97163E-025A-477F-B509-C4377D3A426A}" type="presParOf" srcId="{D63934C9-5BD4-451E-A063-0FFE9A31671C}" destId="{B5E9D1D2-5BDB-4F4E-A25B-FB6DF8FF479C}" srcOrd="3" destOrd="0" presId="urn:microsoft.com/office/officeart/2018/2/layout/IconLabelDescriptionList"/>
    <dgm:cxn modelId="{67D2750D-DA10-4E3D-A364-B8EF1F3E8037}" type="presParOf" srcId="{D63934C9-5BD4-451E-A063-0FFE9A31671C}" destId="{ED7887A6-2F9A-4A21-BF0A-A61950688C9F}" srcOrd="4" destOrd="0" presId="urn:microsoft.com/office/officeart/2018/2/layout/IconLabelDescriptionList"/>
    <dgm:cxn modelId="{ADDF4865-6526-4103-A1F6-7B22ADC2047C}" type="presParOf" srcId="{BDE5B3A9-2758-4666-BAA3-AD5A0EC2C98F}" destId="{AC25C8B7-EC8D-428A-B1C3-33C61F2309A1}" srcOrd="1" destOrd="0" presId="urn:microsoft.com/office/officeart/2018/2/layout/IconLabelDescriptionList"/>
    <dgm:cxn modelId="{C9048903-D95A-4F90-A896-B7F7E39B7F9E}" type="presParOf" srcId="{BDE5B3A9-2758-4666-BAA3-AD5A0EC2C98F}" destId="{35823357-01F3-417B-8CE9-F354885D6C36}" srcOrd="2" destOrd="0" presId="urn:microsoft.com/office/officeart/2018/2/layout/IconLabelDescriptionList"/>
    <dgm:cxn modelId="{7573EE87-C77D-43BF-8BCD-C37A709CF24E}" type="presParOf" srcId="{35823357-01F3-417B-8CE9-F354885D6C36}" destId="{B86C8064-AD5B-41B3-A788-161E98DA023D}" srcOrd="0" destOrd="0" presId="urn:microsoft.com/office/officeart/2018/2/layout/IconLabelDescriptionList"/>
    <dgm:cxn modelId="{F59EBA23-AD7B-4C1F-82DE-97779DFB9C73}" type="presParOf" srcId="{35823357-01F3-417B-8CE9-F354885D6C36}" destId="{59032287-1AA4-47C8-80BE-EF164AF13DFB}" srcOrd="1" destOrd="0" presId="urn:microsoft.com/office/officeart/2018/2/layout/IconLabelDescriptionList"/>
    <dgm:cxn modelId="{B727E042-2470-4D16-9917-7E1ABDD8C431}" type="presParOf" srcId="{35823357-01F3-417B-8CE9-F354885D6C36}" destId="{A9DEE44B-A674-44BA-A14D-7B3307061668}" srcOrd="2" destOrd="0" presId="urn:microsoft.com/office/officeart/2018/2/layout/IconLabelDescriptionList"/>
    <dgm:cxn modelId="{9CE37FB9-45F2-48BB-BEE9-1129680A282D}" type="presParOf" srcId="{35823357-01F3-417B-8CE9-F354885D6C36}" destId="{4D730F40-BF66-4989-A6F3-7B6AE41B72C5}" srcOrd="3" destOrd="0" presId="urn:microsoft.com/office/officeart/2018/2/layout/IconLabelDescriptionList"/>
    <dgm:cxn modelId="{2C51AE95-765E-4486-BDD4-BED555EBEFB9}" type="presParOf" srcId="{35823357-01F3-417B-8CE9-F354885D6C36}" destId="{FD8E1E9F-A08C-4BEC-8AD1-D8E37389ECCE}" srcOrd="4" destOrd="0" presId="urn:microsoft.com/office/officeart/2018/2/layout/IconLabelDescriptionList"/>
    <dgm:cxn modelId="{4F5A0FEB-CE06-4E3F-A3C0-4EC8DDE96C20}" type="presParOf" srcId="{BDE5B3A9-2758-4666-BAA3-AD5A0EC2C98F}" destId="{6A8C0071-20A5-4520-8E10-5277DCFE50C4}" srcOrd="3" destOrd="0" presId="urn:microsoft.com/office/officeart/2018/2/layout/IconLabelDescriptionList"/>
    <dgm:cxn modelId="{0E04D1F8-0B7E-4457-97D8-8C1325EBB58D}" type="presParOf" srcId="{BDE5B3A9-2758-4666-BAA3-AD5A0EC2C98F}" destId="{A9FA2BAB-1CED-4F0B-93FC-BE6A81730937}" srcOrd="4" destOrd="0" presId="urn:microsoft.com/office/officeart/2018/2/layout/IconLabelDescriptionList"/>
    <dgm:cxn modelId="{5EC0EE6D-78B2-47AF-A797-BA98F112C84E}" type="presParOf" srcId="{A9FA2BAB-1CED-4F0B-93FC-BE6A81730937}" destId="{FF1B1A29-F663-4D90-8495-9EE624C3880D}" srcOrd="0" destOrd="0" presId="urn:microsoft.com/office/officeart/2018/2/layout/IconLabelDescriptionList"/>
    <dgm:cxn modelId="{D1BF42ED-9B0B-4114-B640-65809424FDD2}" type="presParOf" srcId="{A9FA2BAB-1CED-4F0B-93FC-BE6A81730937}" destId="{93B4485F-EA3A-44D3-8A7C-3BBCD6075799}" srcOrd="1" destOrd="0" presId="urn:microsoft.com/office/officeart/2018/2/layout/IconLabelDescriptionList"/>
    <dgm:cxn modelId="{9B8066DD-173D-4276-B026-2D02CE7F5031}" type="presParOf" srcId="{A9FA2BAB-1CED-4F0B-93FC-BE6A81730937}" destId="{482BC9AF-2C67-467D-960D-5A9341579EEB}" srcOrd="2" destOrd="0" presId="urn:microsoft.com/office/officeart/2018/2/layout/IconLabelDescriptionList"/>
    <dgm:cxn modelId="{CD692314-B5D4-455F-B08F-87BB1250A8C0}" type="presParOf" srcId="{A9FA2BAB-1CED-4F0B-93FC-BE6A81730937}" destId="{48A12A8D-845A-41CF-8C94-F2F029213599}" srcOrd="3" destOrd="0" presId="urn:microsoft.com/office/officeart/2018/2/layout/IconLabelDescriptionList"/>
    <dgm:cxn modelId="{B4AE308A-7E1F-4FED-8C4D-CFE689EDC9FB}" type="presParOf" srcId="{A9FA2BAB-1CED-4F0B-93FC-BE6A81730937}" destId="{E0C27EE1-38ED-4D81-91A3-9E166A873440}" srcOrd="4" destOrd="0" presId="urn:microsoft.com/office/officeart/2018/2/layout/IconLabelDescriptionList"/>
    <dgm:cxn modelId="{5475DC80-2F70-4A68-95B4-B99E83EE0E8C}" type="presParOf" srcId="{BDE5B3A9-2758-4666-BAA3-AD5A0EC2C98F}" destId="{3579613F-D1AF-4A41-9DD9-EFAEA1E7D873}" srcOrd="5" destOrd="0" presId="urn:microsoft.com/office/officeart/2018/2/layout/IconLabelDescriptionList"/>
    <dgm:cxn modelId="{0D1BD9B8-1917-473E-87D9-6CC824B22BED}" type="presParOf" srcId="{BDE5B3A9-2758-4666-BAA3-AD5A0EC2C98F}" destId="{B14B9E26-CADE-4415-83CA-0FC902E2E9C2}" srcOrd="6" destOrd="0" presId="urn:microsoft.com/office/officeart/2018/2/layout/IconLabelDescriptionList"/>
    <dgm:cxn modelId="{E658CB6E-210F-452A-826E-D7D165211DB3}" type="presParOf" srcId="{B14B9E26-CADE-4415-83CA-0FC902E2E9C2}" destId="{73A2556F-55B6-4430-8EBE-C721B2A12C35}" srcOrd="0" destOrd="0" presId="urn:microsoft.com/office/officeart/2018/2/layout/IconLabelDescriptionList"/>
    <dgm:cxn modelId="{5DFA5EC2-AB40-462E-A68E-8E0DB858CEB7}" type="presParOf" srcId="{B14B9E26-CADE-4415-83CA-0FC902E2E9C2}" destId="{1226DF34-35CB-47D0-AA9D-BFDA6137EF00}" srcOrd="1" destOrd="0" presId="urn:microsoft.com/office/officeart/2018/2/layout/IconLabelDescriptionList"/>
    <dgm:cxn modelId="{4582A325-2F1C-4229-A0C9-BF9DF0C266DF}" type="presParOf" srcId="{B14B9E26-CADE-4415-83CA-0FC902E2E9C2}" destId="{C4CA1B58-F5FE-4149-B192-E7821A7A1A14}" srcOrd="2" destOrd="0" presId="urn:microsoft.com/office/officeart/2018/2/layout/IconLabelDescriptionList"/>
    <dgm:cxn modelId="{2EE75A51-1396-4659-9240-A8FBC1023012}" type="presParOf" srcId="{B14B9E26-CADE-4415-83CA-0FC902E2E9C2}" destId="{9064D5E7-272C-4DBE-8228-C6F3088ED485}" srcOrd="3" destOrd="0" presId="urn:microsoft.com/office/officeart/2018/2/layout/IconLabelDescriptionList"/>
    <dgm:cxn modelId="{1B3B3E42-3310-401B-9357-491ECA6595BD}" type="presParOf" srcId="{B14B9E26-CADE-4415-83CA-0FC902E2E9C2}" destId="{B50CF69E-8B88-48E7-9D77-0CA635BF29AA}"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6FE62F-97D2-4E51-B4A4-C5E5D5CFC810}" type="doc">
      <dgm:prSet loTypeId="urn:microsoft.com/office/officeart/2008/layout/LinedList" loCatId="list" qsTypeId="urn:microsoft.com/office/officeart/2005/8/quickstyle/simple4" qsCatId="simple" csTypeId="urn:microsoft.com/office/officeart/2005/8/colors/colorful5" csCatId="colorful"/>
      <dgm:spPr/>
      <dgm:t>
        <a:bodyPr/>
        <a:lstStyle/>
        <a:p>
          <a:endParaRPr lang="en-US"/>
        </a:p>
      </dgm:t>
    </dgm:pt>
    <dgm:pt modelId="{2C661E29-3B05-4A49-8F17-334E33FA40E4}">
      <dgm:prSet/>
      <dgm:spPr/>
      <dgm:t>
        <a:bodyPr/>
        <a:lstStyle/>
        <a:p>
          <a:r>
            <a:rPr lang="en-US"/>
            <a:t>Cathy Scaglione- President</a:t>
          </a:r>
        </a:p>
      </dgm:t>
    </dgm:pt>
    <dgm:pt modelId="{5407F4D8-39B1-4B78-9FE8-7589622A6604}" type="parTrans" cxnId="{01093AF1-0CBE-454C-AC40-C1F1ECB75730}">
      <dgm:prSet/>
      <dgm:spPr/>
      <dgm:t>
        <a:bodyPr/>
        <a:lstStyle/>
        <a:p>
          <a:endParaRPr lang="en-US"/>
        </a:p>
      </dgm:t>
    </dgm:pt>
    <dgm:pt modelId="{DF823610-4744-4095-A76E-2368D26554E4}" type="sibTrans" cxnId="{01093AF1-0CBE-454C-AC40-C1F1ECB75730}">
      <dgm:prSet/>
      <dgm:spPr/>
      <dgm:t>
        <a:bodyPr/>
        <a:lstStyle/>
        <a:p>
          <a:endParaRPr lang="en-US"/>
        </a:p>
      </dgm:t>
    </dgm:pt>
    <dgm:pt modelId="{0B231EE4-781C-40B9-A553-91B9CC844D55}">
      <dgm:prSet/>
      <dgm:spPr/>
      <dgm:t>
        <a:bodyPr/>
        <a:lstStyle/>
        <a:p>
          <a:r>
            <a:rPr lang="en-US"/>
            <a:t>Gregg Reams- Treasurer  </a:t>
          </a:r>
        </a:p>
      </dgm:t>
    </dgm:pt>
    <dgm:pt modelId="{7883D67A-392A-4648-BAED-C926401E97EC}" type="parTrans" cxnId="{7A2C7ABF-8317-4520-885B-D388CDCCF4AB}">
      <dgm:prSet/>
      <dgm:spPr/>
      <dgm:t>
        <a:bodyPr/>
        <a:lstStyle/>
        <a:p>
          <a:endParaRPr lang="en-US"/>
        </a:p>
      </dgm:t>
    </dgm:pt>
    <dgm:pt modelId="{E1B8F7F6-343B-48B5-9F85-42C1C818B3F8}" type="sibTrans" cxnId="{7A2C7ABF-8317-4520-885B-D388CDCCF4AB}">
      <dgm:prSet/>
      <dgm:spPr/>
      <dgm:t>
        <a:bodyPr/>
        <a:lstStyle/>
        <a:p>
          <a:endParaRPr lang="en-US"/>
        </a:p>
      </dgm:t>
    </dgm:pt>
    <dgm:pt modelId="{14256468-CCD5-4141-B735-BCE53CEAD5BC}">
      <dgm:prSet/>
      <dgm:spPr/>
      <dgm:t>
        <a:bodyPr/>
        <a:lstStyle/>
        <a:p>
          <a:r>
            <a:rPr lang="en-US"/>
            <a:t>John Lindsay </a:t>
          </a:r>
        </a:p>
      </dgm:t>
    </dgm:pt>
    <dgm:pt modelId="{1190DCF4-012F-4601-A479-D34726233DA1}" type="parTrans" cxnId="{9AE4B76A-0F49-4AFD-9BA2-5DC7B80E6F43}">
      <dgm:prSet/>
      <dgm:spPr/>
      <dgm:t>
        <a:bodyPr/>
        <a:lstStyle/>
        <a:p>
          <a:endParaRPr lang="en-US"/>
        </a:p>
      </dgm:t>
    </dgm:pt>
    <dgm:pt modelId="{52293FDD-44B2-471A-853A-FFC25C839513}" type="sibTrans" cxnId="{9AE4B76A-0F49-4AFD-9BA2-5DC7B80E6F43}">
      <dgm:prSet/>
      <dgm:spPr/>
      <dgm:t>
        <a:bodyPr/>
        <a:lstStyle/>
        <a:p>
          <a:endParaRPr lang="en-US"/>
        </a:p>
      </dgm:t>
    </dgm:pt>
    <dgm:pt modelId="{B8486149-1401-49CC-9266-AE3AA28250DF}">
      <dgm:prSet/>
      <dgm:spPr/>
      <dgm:t>
        <a:bodyPr/>
        <a:lstStyle/>
        <a:p>
          <a:r>
            <a:rPr lang="en-US"/>
            <a:t>Dawn Tsang </a:t>
          </a:r>
        </a:p>
      </dgm:t>
    </dgm:pt>
    <dgm:pt modelId="{449BEEF5-5EE2-4332-9389-18F7BB7D4290}" type="parTrans" cxnId="{D2740A02-19B2-4AA0-AF82-D0E16AB34052}">
      <dgm:prSet/>
      <dgm:spPr/>
      <dgm:t>
        <a:bodyPr/>
        <a:lstStyle/>
        <a:p>
          <a:endParaRPr lang="en-US"/>
        </a:p>
      </dgm:t>
    </dgm:pt>
    <dgm:pt modelId="{881B17E7-AEFF-4B31-A408-31D90AACABEA}" type="sibTrans" cxnId="{D2740A02-19B2-4AA0-AF82-D0E16AB34052}">
      <dgm:prSet/>
      <dgm:spPr/>
      <dgm:t>
        <a:bodyPr/>
        <a:lstStyle/>
        <a:p>
          <a:endParaRPr lang="en-US"/>
        </a:p>
      </dgm:t>
    </dgm:pt>
    <dgm:pt modelId="{652349E5-01D6-4B77-8428-FA0EC6A2897C}">
      <dgm:prSet/>
      <dgm:spPr/>
      <dgm:t>
        <a:bodyPr/>
        <a:lstStyle/>
        <a:p>
          <a:r>
            <a:rPr lang="en-US"/>
            <a:t>Beatrice Adams</a:t>
          </a:r>
        </a:p>
      </dgm:t>
    </dgm:pt>
    <dgm:pt modelId="{8DB30245-755F-428F-9A7B-18BC28AFC129}" type="parTrans" cxnId="{D210F44C-D34D-4797-9ECC-A870C41A2951}">
      <dgm:prSet/>
      <dgm:spPr/>
      <dgm:t>
        <a:bodyPr/>
        <a:lstStyle/>
        <a:p>
          <a:endParaRPr lang="en-US"/>
        </a:p>
      </dgm:t>
    </dgm:pt>
    <dgm:pt modelId="{5C2E1BAC-541E-42AF-8F42-015412E25B7E}" type="sibTrans" cxnId="{D210F44C-D34D-4797-9ECC-A870C41A2951}">
      <dgm:prSet/>
      <dgm:spPr/>
      <dgm:t>
        <a:bodyPr/>
        <a:lstStyle/>
        <a:p>
          <a:endParaRPr lang="en-US"/>
        </a:p>
      </dgm:t>
    </dgm:pt>
    <dgm:pt modelId="{F704231C-28F2-436C-A9A7-1E279D6D5442}">
      <dgm:prSet/>
      <dgm:spPr/>
      <dgm:t>
        <a:bodyPr/>
        <a:lstStyle/>
        <a:p>
          <a:r>
            <a:rPr lang="en-US"/>
            <a:t>Ashley Predmore</a:t>
          </a:r>
        </a:p>
      </dgm:t>
    </dgm:pt>
    <dgm:pt modelId="{9AAA4D06-0EEC-4044-8CFD-F8150F73B310}" type="parTrans" cxnId="{7462EE69-A8D7-4ED4-BD76-DEB906A2A1DA}">
      <dgm:prSet/>
      <dgm:spPr/>
      <dgm:t>
        <a:bodyPr/>
        <a:lstStyle/>
        <a:p>
          <a:endParaRPr lang="en-US"/>
        </a:p>
      </dgm:t>
    </dgm:pt>
    <dgm:pt modelId="{0683A33B-77E5-4481-9B0C-A1325C4CEFFE}" type="sibTrans" cxnId="{7462EE69-A8D7-4ED4-BD76-DEB906A2A1DA}">
      <dgm:prSet/>
      <dgm:spPr/>
      <dgm:t>
        <a:bodyPr/>
        <a:lstStyle/>
        <a:p>
          <a:endParaRPr lang="en-US"/>
        </a:p>
      </dgm:t>
    </dgm:pt>
    <dgm:pt modelId="{F39C9B4C-A832-4545-8FDB-94F5D0C65866}" type="pres">
      <dgm:prSet presAssocID="{736FE62F-97D2-4E51-B4A4-C5E5D5CFC810}" presName="vert0" presStyleCnt="0">
        <dgm:presLayoutVars>
          <dgm:dir/>
          <dgm:animOne val="branch"/>
          <dgm:animLvl val="lvl"/>
        </dgm:presLayoutVars>
      </dgm:prSet>
      <dgm:spPr/>
    </dgm:pt>
    <dgm:pt modelId="{D6400BDF-82A5-4619-84AB-A896615372D7}" type="pres">
      <dgm:prSet presAssocID="{2C661E29-3B05-4A49-8F17-334E33FA40E4}" presName="thickLine" presStyleLbl="alignNode1" presStyleIdx="0" presStyleCnt="6"/>
      <dgm:spPr/>
    </dgm:pt>
    <dgm:pt modelId="{63ACE23F-6324-47FA-B7D8-85F5FE799B32}" type="pres">
      <dgm:prSet presAssocID="{2C661E29-3B05-4A49-8F17-334E33FA40E4}" presName="horz1" presStyleCnt="0"/>
      <dgm:spPr/>
    </dgm:pt>
    <dgm:pt modelId="{7A3CA961-7361-4B59-85D2-47B62A7E2D82}" type="pres">
      <dgm:prSet presAssocID="{2C661E29-3B05-4A49-8F17-334E33FA40E4}" presName="tx1" presStyleLbl="revTx" presStyleIdx="0" presStyleCnt="6"/>
      <dgm:spPr/>
    </dgm:pt>
    <dgm:pt modelId="{54482D85-2ADE-426F-B6F9-3FC687BEAED1}" type="pres">
      <dgm:prSet presAssocID="{2C661E29-3B05-4A49-8F17-334E33FA40E4}" presName="vert1" presStyleCnt="0"/>
      <dgm:spPr/>
    </dgm:pt>
    <dgm:pt modelId="{2DF8D656-B335-4B8C-AD2A-E3F73AA5E7AF}" type="pres">
      <dgm:prSet presAssocID="{0B231EE4-781C-40B9-A553-91B9CC844D55}" presName="thickLine" presStyleLbl="alignNode1" presStyleIdx="1" presStyleCnt="6"/>
      <dgm:spPr/>
    </dgm:pt>
    <dgm:pt modelId="{54E78288-63E1-40E1-8BEB-128CC730B60B}" type="pres">
      <dgm:prSet presAssocID="{0B231EE4-781C-40B9-A553-91B9CC844D55}" presName="horz1" presStyleCnt="0"/>
      <dgm:spPr/>
    </dgm:pt>
    <dgm:pt modelId="{629D2616-6B72-47FA-9811-D76760637DD4}" type="pres">
      <dgm:prSet presAssocID="{0B231EE4-781C-40B9-A553-91B9CC844D55}" presName="tx1" presStyleLbl="revTx" presStyleIdx="1" presStyleCnt="6"/>
      <dgm:spPr/>
    </dgm:pt>
    <dgm:pt modelId="{E02AFD05-1785-4DA3-87B2-6C94A765D965}" type="pres">
      <dgm:prSet presAssocID="{0B231EE4-781C-40B9-A553-91B9CC844D55}" presName="vert1" presStyleCnt="0"/>
      <dgm:spPr/>
    </dgm:pt>
    <dgm:pt modelId="{D98EE139-2E08-496C-8715-5F867D7E9E8B}" type="pres">
      <dgm:prSet presAssocID="{14256468-CCD5-4141-B735-BCE53CEAD5BC}" presName="thickLine" presStyleLbl="alignNode1" presStyleIdx="2" presStyleCnt="6"/>
      <dgm:spPr/>
    </dgm:pt>
    <dgm:pt modelId="{7C570841-08AC-40D2-8C55-BE71CE0411BC}" type="pres">
      <dgm:prSet presAssocID="{14256468-CCD5-4141-B735-BCE53CEAD5BC}" presName="horz1" presStyleCnt="0"/>
      <dgm:spPr/>
    </dgm:pt>
    <dgm:pt modelId="{03F150D8-BF6C-4B27-956A-62DF17EEC337}" type="pres">
      <dgm:prSet presAssocID="{14256468-CCD5-4141-B735-BCE53CEAD5BC}" presName="tx1" presStyleLbl="revTx" presStyleIdx="2" presStyleCnt="6"/>
      <dgm:spPr/>
    </dgm:pt>
    <dgm:pt modelId="{C2AB4A3F-6703-4F1F-B461-2EE1766ED2D3}" type="pres">
      <dgm:prSet presAssocID="{14256468-CCD5-4141-B735-BCE53CEAD5BC}" presName="vert1" presStyleCnt="0"/>
      <dgm:spPr/>
    </dgm:pt>
    <dgm:pt modelId="{FC32E924-109A-4AF3-B967-13A69CE5A582}" type="pres">
      <dgm:prSet presAssocID="{B8486149-1401-49CC-9266-AE3AA28250DF}" presName="thickLine" presStyleLbl="alignNode1" presStyleIdx="3" presStyleCnt="6"/>
      <dgm:spPr/>
    </dgm:pt>
    <dgm:pt modelId="{041CB2C1-48AB-4DC8-9AA6-404D1695FB25}" type="pres">
      <dgm:prSet presAssocID="{B8486149-1401-49CC-9266-AE3AA28250DF}" presName="horz1" presStyleCnt="0"/>
      <dgm:spPr/>
    </dgm:pt>
    <dgm:pt modelId="{9FC61D10-8EC5-4B8F-8A65-AA455269B245}" type="pres">
      <dgm:prSet presAssocID="{B8486149-1401-49CC-9266-AE3AA28250DF}" presName="tx1" presStyleLbl="revTx" presStyleIdx="3" presStyleCnt="6"/>
      <dgm:spPr/>
    </dgm:pt>
    <dgm:pt modelId="{5299F6E0-1A75-46DA-ABDC-556B91EB79CD}" type="pres">
      <dgm:prSet presAssocID="{B8486149-1401-49CC-9266-AE3AA28250DF}" presName="vert1" presStyleCnt="0"/>
      <dgm:spPr/>
    </dgm:pt>
    <dgm:pt modelId="{881515BC-9A8A-4B77-978F-A9F54D23CE24}" type="pres">
      <dgm:prSet presAssocID="{652349E5-01D6-4B77-8428-FA0EC6A2897C}" presName="thickLine" presStyleLbl="alignNode1" presStyleIdx="4" presStyleCnt="6"/>
      <dgm:spPr/>
    </dgm:pt>
    <dgm:pt modelId="{19DA2AF2-B093-42C4-BC48-D595560127E6}" type="pres">
      <dgm:prSet presAssocID="{652349E5-01D6-4B77-8428-FA0EC6A2897C}" presName="horz1" presStyleCnt="0"/>
      <dgm:spPr/>
    </dgm:pt>
    <dgm:pt modelId="{059B0D18-4EE2-4EFC-BC9E-BFB002F40E4F}" type="pres">
      <dgm:prSet presAssocID="{652349E5-01D6-4B77-8428-FA0EC6A2897C}" presName="tx1" presStyleLbl="revTx" presStyleIdx="4" presStyleCnt="6"/>
      <dgm:spPr/>
    </dgm:pt>
    <dgm:pt modelId="{8F1A04AC-C65F-4918-A8D1-30A76E90CB01}" type="pres">
      <dgm:prSet presAssocID="{652349E5-01D6-4B77-8428-FA0EC6A2897C}" presName="vert1" presStyleCnt="0"/>
      <dgm:spPr/>
    </dgm:pt>
    <dgm:pt modelId="{ED11F2C9-288B-476D-A562-3AC866696B22}" type="pres">
      <dgm:prSet presAssocID="{F704231C-28F2-436C-A9A7-1E279D6D5442}" presName="thickLine" presStyleLbl="alignNode1" presStyleIdx="5" presStyleCnt="6"/>
      <dgm:spPr/>
    </dgm:pt>
    <dgm:pt modelId="{56EA9C0E-8649-4BBD-AB29-D40A26D79043}" type="pres">
      <dgm:prSet presAssocID="{F704231C-28F2-436C-A9A7-1E279D6D5442}" presName="horz1" presStyleCnt="0"/>
      <dgm:spPr/>
    </dgm:pt>
    <dgm:pt modelId="{63D81A13-F2C5-4C6C-80FC-5E5ED75D1A40}" type="pres">
      <dgm:prSet presAssocID="{F704231C-28F2-436C-A9A7-1E279D6D5442}" presName="tx1" presStyleLbl="revTx" presStyleIdx="5" presStyleCnt="6"/>
      <dgm:spPr/>
    </dgm:pt>
    <dgm:pt modelId="{CA6747F5-0E99-44F5-B5F3-6F9DB56A56CD}" type="pres">
      <dgm:prSet presAssocID="{F704231C-28F2-436C-A9A7-1E279D6D5442}" presName="vert1" presStyleCnt="0"/>
      <dgm:spPr/>
    </dgm:pt>
  </dgm:ptLst>
  <dgm:cxnLst>
    <dgm:cxn modelId="{D2740A02-19B2-4AA0-AF82-D0E16AB34052}" srcId="{736FE62F-97D2-4E51-B4A4-C5E5D5CFC810}" destId="{B8486149-1401-49CC-9266-AE3AA28250DF}" srcOrd="3" destOrd="0" parTransId="{449BEEF5-5EE2-4332-9389-18F7BB7D4290}" sibTransId="{881B17E7-AEFF-4B31-A408-31D90AACABEA}"/>
    <dgm:cxn modelId="{53CC5114-19A3-414F-9777-CCCB62471055}" type="presOf" srcId="{2C661E29-3B05-4A49-8F17-334E33FA40E4}" destId="{7A3CA961-7361-4B59-85D2-47B62A7E2D82}" srcOrd="0" destOrd="0" presId="urn:microsoft.com/office/officeart/2008/layout/LinedList"/>
    <dgm:cxn modelId="{7462EE69-A8D7-4ED4-BD76-DEB906A2A1DA}" srcId="{736FE62F-97D2-4E51-B4A4-C5E5D5CFC810}" destId="{F704231C-28F2-436C-A9A7-1E279D6D5442}" srcOrd="5" destOrd="0" parTransId="{9AAA4D06-0EEC-4044-8CFD-F8150F73B310}" sibTransId="{0683A33B-77E5-4481-9B0C-A1325C4CEFFE}"/>
    <dgm:cxn modelId="{9AE4B76A-0F49-4AFD-9BA2-5DC7B80E6F43}" srcId="{736FE62F-97D2-4E51-B4A4-C5E5D5CFC810}" destId="{14256468-CCD5-4141-B735-BCE53CEAD5BC}" srcOrd="2" destOrd="0" parTransId="{1190DCF4-012F-4601-A479-D34726233DA1}" sibTransId="{52293FDD-44B2-471A-853A-FFC25C839513}"/>
    <dgm:cxn modelId="{D210F44C-D34D-4797-9ECC-A870C41A2951}" srcId="{736FE62F-97D2-4E51-B4A4-C5E5D5CFC810}" destId="{652349E5-01D6-4B77-8428-FA0EC6A2897C}" srcOrd="4" destOrd="0" parTransId="{8DB30245-755F-428F-9A7B-18BC28AFC129}" sibTransId="{5C2E1BAC-541E-42AF-8F42-015412E25B7E}"/>
    <dgm:cxn modelId="{09BC6F6D-1A58-4BE8-BED2-F043CC20D949}" type="presOf" srcId="{736FE62F-97D2-4E51-B4A4-C5E5D5CFC810}" destId="{F39C9B4C-A832-4545-8FDB-94F5D0C65866}" srcOrd="0" destOrd="0" presId="urn:microsoft.com/office/officeart/2008/layout/LinedList"/>
    <dgm:cxn modelId="{1B3FE286-C280-40C6-B37D-FE545A45B175}" type="presOf" srcId="{0B231EE4-781C-40B9-A553-91B9CC844D55}" destId="{629D2616-6B72-47FA-9811-D76760637DD4}" srcOrd="0" destOrd="0" presId="urn:microsoft.com/office/officeart/2008/layout/LinedList"/>
    <dgm:cxn modelId="{C22C748B-1402-44D7-AC42-BFF0C8833347}" type="presOf" srcId="{F704231C-28F2-436C-A9A7-1E279D6D5442}" destId="{63D81A13-F2C5-4C6C-80FC-5E5ED75D1A40}" srcOrd="0" destOrd="0" presId="urn:microsoft.com/office/officeart/2008/layout/LinedList"/>
    <dgm:cxn modelId="{42A3C7B8-A790-47C9-92E3-09CE4DA25E09}" type="presOf" srcId="{14256468-CCD5-4141-B735-BCE53CEAD5BC}" destId="{03F150D8-BF6C-4B27-956A-62DF17EEC337}" srcOrd="0" destOrd="0" presId="urn:microsoft.com/office/officeart/2008/layout/LinedList"/>
    <dgm:cxn modelId="{7A2C7ABF-8317-4520-885B-D388CDCCF4AB}" srcId="{736FE62F-97D2-4E51-B4A4-C5E5D5CFC810}" destId="{0B231EE4-781C-40B9-A553-91B9CC844D55}" srcOrd="1" destOrd="0" parTransId="{7883D67A-392A-4648-BAED-C926401E97EC}" sibTransId="{E1B8F7F6-343B-48B5-9F85-42C1C818B3F8}"/>
    <dgm:cxn modelId="{88C63FCD-CF1E-48B9-A549-91EDD2D3364F}" type="presOf" srcId="{652349E5-01D6-4B77-8428-FA0EC6A2897C}" destId="{059B0D18-4EE2-4EFC-BC9E-BFB002F40E4F}" srcOrd="0" destOrd="0" presId="urn:microsoft.com/office/officeart/2008/layout/LinedList"/>
    <dgm:cxn modelId="{01093AF1-0CBE-454C-AC40-C1F1ECB75730}" srcId="{736FE62F-97D2-4E51-B4A4-C5E5D5CFC810}" destId="{2C661E29-3B05-4A49-8F17-334E33FA40E4}" srcOrd="0" destOrd="0" parTransId="{5407F4D8-39B1-4B78-9FE8-7589622A6604}" sibTransId="{DF823610-4744-4095-A76E-2368D26554E4}"/>
    <dgm:cxn modelId="{01C257F2-07C9-4B13-B6FB-1691E1550692}" type="presOf" srcId="{B8486149-1401-49CC-9266-AE3AA28250DF}" destId="{9FC61D10-8EC5-4B8F-8A65-AA455269B245}" srcOrd="0" destOrd="0" presId="urn:microsoft.com/office/officeart/2008/layout/LinedList"/>
    <dgm:cxn modelId="{F0386259-A08C-4B00-80D4-B28D5A413A6A}" type="presParOf" srcId="{F39C9B4C-A832-4545-8FDB-94F5D0C65866}" destId="{D6400BDF-82A5-4619-84AB-A896615372D7}" srcOrd="0" destOrd="0" presId="urn:microsoft.com/office/officeart/2008/layout/LinedList"/>
    <dgm:cxn modelId="{29B1AA47-7230-449A-B4B7-316B5786C092}" type="presParOf" srcId="{F39C9B4C-A832-4545-8FDB-94F5D0C65866}" destId="{63ACE23F-6324-47FA-B7D8-85F5FE799B32}" srcOrd="1" destOrd="0" presId="urn:microsoft.com/office/officeart/2008/layout/LinedList"/>
    <dgm:cxn modelId="{4BE23119-EF0C-4B2F-ACE4-BA067D161E73}" type="presParOf" srcId="{63ACE23F-6324-47FA-B7D8-85F5FE799B32}" destId="{7A3CA961-7361-4B59-85D2-47B62A7E2D82}" srcOrd="0" destOrd="0" presId="urn:microsoft.com/office/officeart/2008/layout/LinedList"/>
    <dgm:cxn modelId="{FA138606-AAAD-413F-BCC6-BEA94D9630D3}" type="presParOf" srcId="{63ACE23F-6324-47FA-B7D8-85F5FE799B32}" destId="{54482D85-2ADE-426F-B6F9-3FC687BEAED1}" srcOrd="1" destOrd="0" presId="urn:microsoft.com/office/officeart/2008/layout/LinedList"/>
    <dgm:cxn modelId="{1E2FE71B-E26F-4013-BA4F-59FE7096BC8F}" type="presParOf" srcId="{F39C9B4C-A832-4545-8FDB-94F5D0C65866}" destId="{2DF8D656-B335-4B8C-AD2A-E3F73AA5E7AF}" srcOrd="2" destOrd="0" presId="urn:microsoft.com/office/officeart/2008/layout/LinedList"/>
    <dgm:cxn modelId="{B21636B2-96BE-4F71-89F8-290C4FE9980F}" type="presParOf" srcId="{F39C9B4C-A832-4545-8FDB-94F5D0C65866}" destId="{54E78288-63E1-40E1-8BEB-128CC730B60B}" srcOrd="3" destOrd="0" presId="urn:microsoft.com/office/officeart/2008/layout/LinedList"/>
    <dgm:cxn modelId="{0E5D6B77-F770-4496-9DBC-38A1300854E9}" type="presParOf" srcId="{54E78288-63E1-40E1-8BEB-128CC730B60B}" destId="{629D2616-6B72-47FA-9811-D76760637DD4}" srcOrd="0" destOrd="0" presId="urn:microsoft.com/office/officeart/2008/layout/LinedList"/>
    <dgm:cxn modelId="{4955A534-551B-47F5-BE94-CA959FC250C8}" type="presParOf" srcId="{54E78288-63E1-40E1-8BEB-128CC730B60B}" destId="{E02AFD05-1785-4DA3-87B2-6C94A765D965}" srcOrd="1" destOrd="0" presId="urn:microsoft.com/office/officeart/2008/layout/LinedList"/>
    <dgm:cxn modelId="{F85A6660-C620-478A-87F3-16D8F56952BF}" type="presParOf" srcId="{F39C9B4C-A832-4545-8FDB-94F5D0C65866}" destId="{D98EE139-2E08-496C-8715-5F867D7E9E8B}" srcOrd="4" destOrd="0" presId="urn:microsoft.com/office/officeart/2008/layout/LinedList"/>
    <dgm:cxn modelId="{97B306FB-7E68-4EA6-AD5F-3615F706EC0C}" type="presParOf" srcId="{F39C9B4C-A832-4545-8FDB-94F5D0C65866}" destId="{7C570841-08AC-40D2-8C55-BE71CE0411BC}" srcOrd="5" destOrd="0" presId="urn:microsoft.com/office/officeart/2008/layout/LinedList"/>
    <dgm:cxn modelId="{EAA8D41C-87FD-4268-93DE-704D19C2783F}" type="presParOf" srcId="{7C570841-08AC-40D2-8C55-BE71CE0411BC}" destId="{03F150D8-BF6C-4B27-956A-62DF17EEC337}" srcOrd="0" destOrd="0" presId="urn:microsoft.com/office/officeart/2008/layout/LinedList"/>
    <dgm:cxn modelId="{5200C423-53EA-408B-ABF8-33C4493B96ED}" type="presParOf" srcId="{7C570841-08AC-40D2-8C55-BE71CE0411BC}" destId="{C2AB4A3F-6703-4F1F-B461-2EE1766ED2D3}" srcOrd="1" destOrd="0" presId="urn:microsoft.com/office/officeart/2008/layout/LinedList"/>
    <dgm:cxn modelId="{6F6C4A44-71ED-4815-A1D5-D7EFBA4612CC}" type="presParOf" srcId="{F39C9B4C-A832-4545-8FDB-94F5D0C65866}" destId="{FC32E924-109A-4AF3-B967-13A69CE5A582}" srcOrd="6" destOrd="0" presId="urn:microsoft.com/office/officeart/2008/layout/LinedList"/>
    <dgm:cxn modelId="{9057A995-18F4-4019-B5A3-9EFD0EB02BFB}" type="presParOf" srcId="{F39C9B4C-A832-4545-8FDB-94F5D0C65866}" destId="{041CB2C1-48AB-4DC8-9AA6-404D1695FB25}" srcOrd="7" destOrd="0" presId="urn:microsoft.com/office/officeart/2008/layout/LinedList"/>
    <dgm:cxn modelId="{F41BB158-7510-4B4A-AA8E-9367A2024B21}" type="presParOf" srcId="{041CB2C1-48AB-4DC8-9AA6-404D1695FB25}" destId="{9FC61D10-8EC5-4B8F-8A65-AA455269B245}" srcOrd="0" destOrd="0" presId="urn:microsoft.com/office/officeart/2008/layout/LinedList"/>
    <dgm:cxn modelId="{FBD836D3-4676-467A-A59A-F0AED26A485A}" type="presParOf" srcId="{041CB2C1-48AB-4DC8-9AA6-404D1695FB25}" destId="{5299F6E0-1A75-46DA-ABDC-556B91EB79CD}" srcOrd="1" destOrd="0" presId="urn:microsoft.com/office/officeart/2008/layout/LinedList"/>
    <dgm:cxn modelId="{2B90BF85-BC2C-4C6C-83D8-4C09D2DD8424}" type="presParOf" srcId="{F39C9B4C-A832-4545-8FDB-94F5D0C65866}" destId="{881515BC-9A8A-4B77-978F-A9F54D23CE24}" srcOrd="8" destOrd="0" presId="urn:microsoft.com/office/officeart/2008/layout/LinedList"/>
    <dgm:cxn modelId="{5F85E4B1-C1FD-4222-A8E5-B25424F960D8}" type="presParOf" srcId="{F39C9B4C-A832-4545-8FDB-94F5D0C65866}" destId="{19DA2AF2-B093-42C4-BC48-D595560127E6}" srcOrd="9" destOrd="0" presId="urn:microsoft.com/office/officeart/2008/layout/LinedList"/>
    <dgm:cxn modelId="{177C0263-F5F0-43A7-9CD7-2E563CF91AEF}" type="presParOf" srcId="{19DA2AF2-B093-42C4-BC48-D595560127E6}" destId="{059B0D18-4EE2-4EFC-BC9E-BFB002F40E4F}" srcOrd="0" destOrd="0" presId="urn:microsoft.com/office/officeart/2008/layout/LinedList"/>
    <dgm:cxn modelId="{23A55870-15FF-4318-AFDE-78ECBC410D7F}" type="presParOf" srcId="{19DA2AF2-B093-42C4-BC48-D595560127E6}" destId="{8F1A04AC-C65F-4918-A8D1-30A76E90CB01}" srcOrd="1" destOrd="0" presId="urn:microsoft.com/office/officeart/2008/layout/LinedList"/>
    <dgm:cxn modelId="{46FB0DB4-5691-434D-921D-697034225B0D}" type="presParOf" srcId="{F39C9B4C-A832-4545-8FDB-94F5D0C65866}" destId="{ED11F2C9-288B-476D-A562-3AC866696B22}" srcOrd="10" destOrd="0" presId="urn:microsoft.com/office/officeart/2008/layout/LinedList"/>
    <dgm:cxn modelId="{8B40FFB2-1EFC-4028-8699-F1042CF7E990}" type="presParOf" srcId="{F39C9B4C-A832-4545-8FDB-94F5D0C65866}" destId="{56EA9C0E-8649-4BBD-AB29-D40A26D79043}" srcOrd="11" destOrd="0" presId="urn:microsoft.com/office/officeart/2008/layout/LinedList"/>
    <dgm:cxn modelId="{D0F080A3-E089-4475-849F-B8F8EE7EA50C}" type="presParOf" srcId="{56EA9C0E-8649-4BBD-AB29-D40A26D79043}" destId="{63D81A13-F2C5-4C6C-80FC-5E5ED75D1A40}" srcOrd="0" destOrd="0" presId="urn:microsoft.com/office/officeart/2008/layout/LinedList"/>
    <dgm:cxn modelId="{71471CDC-318F-4E2C-AC4C-C9A5BBA8097E}" type="presParOf" srcId="{56EA9C0E-8649-4BBD-AB29-D40A26D79043}" destId="{CA6747F5-0E99-44F5-B5F3-6F9DB56A56C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8C21F-7A67-4CDF-8B82-243632E1EFE1}">
      <dsp:nvSpPr>
        <dsp:cNvPr id="0" name=""/>
        <dsp:cNvSpPr/>
      </dsp:nvSpPr>
      <dsp:spPr>
        <a:xfrm>
          <a:off x="18338" y="89459"/>
          <a:ext cx="813471" cy="7702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FC3C46D-5D8F-4750-B9CC-7B3542017C84}">
      <dsp:nvSpPr>
        <dsp:cNvPr id="0" name=""/>
        <dsp:cNvSpPr/>
      </dsp:nvSpPr>
      <dsp:spPr>
        <a:xfrm>
          <a:off x="18338" y="994394"/>
          <a:ext cx="2324203" cy="1448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SRDC presented to BOD at June 2022 meeting </a:t>
          </a:r>
        </a:p>
      </dsp:txBody>
      <dsp:txXfrm>
        <a:off x="18338" y="994394"/>
        <a:ext cx="2324203" cy="1448647"/>
      </dsp:txXfrm>
    </dsp:sp>
    <dsp:sp modelId="{ED7887A6-2F9A-4A21-BF0A-A61950688C9F}">
      <dsp:nvSpPr>
        <dsp:cNvPr id="0" name=""/>
        <dsp:cNvSpPr/>
      </dsp:nvSpPr>
      <dsp:spPr>
        <a:xfrm>
          <a:off x="18338" y="2505679"/>
          <a:ext cx="2324203" cy="715676"/>
        </a:xfrm>
        <a:prstGeom prst="rect">
          <a:avLst/>
        </a:prstGeom>
        <a:noFill/>
        <a:ln>
          <a:noFill/>
        </a:ln>
        <a:effectLst/>
      </dsp:spPr>
      <dsp:style>
        <a:lnRef idx="0">
          <a:scrgbClr r="0" g="0" b="0"/>
        </a:lnRef>
        <a:fillRef idx="0">
          <a:scrgbClr r="0" g="0" b="0"/>
        </a:fillRef>
        <a:effectRef idx="0">
          <a:scrgbClr r="0" g="0" b="0"/>
        </a:effectRef>
        <a:fontRef idx="minor"/>
      </dsp:style>
    </dsp:sp>
    <dsp:sp modelId="{B86C8064-AD5B-41B3-A788-161E98DA023D}">
      <dsp:nvSpPr>
        <dsp:cNvPr id="0" name=""/>
        <dsp:cNvSpPr/>
      </dsp:nvSpPr>
      <dsp:spPr>
        <a:xfrm>
          <a:off x="2749278" y="89459"/>
          <a:ext cx="813471" cy="7702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9DEE44B-A674-44BA-A14D-7B3307061668}">
      <dsp:nvSpPr>
        <dsp:cNvPr id="0" name=""/>
        <dsp:cNvSpPr/>
      </dsp:nvSpPr>
      <dsp:spPr>
        <a:xfrm>
          <a:off x="2749278" y="994394"/>
          <a:ext cx="2324203" cy="1448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Purpose of discussion- state of the SRDC and need of funds </a:t>
          </a:r>
        </a:p>
      </dsp:txBody>
      <dsp:txXfrm>
        <a:off x="2749278" y="994394"/>
        <a:ext cx="2324203" cy="1448647"/>
      </dsp:txXfrm>
    </dsp:sp>
    <dsp:sp modelId="{FD8E1E9F-A08C-4BEC-8AD1-D8E37389ECCE}">
      <dsp:nvSpPr>
        <dsp:cNvPr id="0" name=""/>
        <dsp:cNvSpPr/>
      </dsp:nvSpPr>
      <dsp:spPr>
        <a:xfrm>
          <a:off x="2711951" y="1876399"/>
          <a:ext cx="2324203" cy="715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100000"/>
            </a:lnSpc>
            <a:spcBef>
              <a:spcPct val="0"/>
            </a:spcBef>
            <a:spcAft>
              <a:spcPct val="35000"/>
            </a:spcAft>
            <a:buNone/>
          </a:pPr>
          <a:r>
            <a:rPr lang="en-US" sz="1200" kern="1200" dirty="0"/>
            <a:t>Maintenance Entity (SRDC) needs a more regular source of income to continue to maintain and operate the Dam safety </a:t>
          </a:r>
        </a:p>
      </dsp:txBody>
      <dsp:txXfrm>
        <a:off x="2711951" y="1876399"/>
        <a:ext cx="2324203" cy="715676"/>
      </dsp:txXfrm>
    </dsp:sp>
    <dsp:sp modelId="{FF1B1A29-F663-4D90-8495-9EE624C3880D}">
      <dsp:nvSpPr>
        <dsp:cNvPr id="0" name=""/>
        <dsp:cNvSpPr/>
      </dsp:nvSpPr>
      <dsp:spPr>
        <a:xfrm>
          <a:off x="5480217" y="89459"/>
          <a:ext cx="813471" cy="7702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82BC9AF-2C67-467D-960D-5A9341579EEB}">
      <dsp:nvSpPr>
        <dsp:cNvPr id="0" name=""/>
        <dsp:cNvSpPr/>
      </dsp:nvSpPr>
      <dsp:spPr>
        <a:xfrm>
          <a:off x="5480217" y="994394"/>
          <a:ext cx="2324203" cy="1448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Property owners = Stakeholders of the SRDC</a:t>
          </a:r>
        </a:p>
      </dsp:txBody>
      <dsp:txXfrm>
        <a:off x="5480217" y="994394"/>
        <a:ext cx="2324203" cy="1448647"/>
      </dsp:txXfrm>
    </dsp:sp>
    <dsp:sp modelId="{E0C27EE1-38ED-4D81-91A3-9E166A873440}">
      <dsp:nvSpPr>
        <dsp:cNvPr id="0" name=""/>
        <dsp:cNvSpPr/>
      </dsp:nvSpPr>
      <dsp:spPr>
        <a:xfrm>
          <a:off x="5470990" y="1857105"/>
          <a:ext cx="2324203" cy="715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100000"/>
            </a:lnSpc>
            <a:spcBef>
              <a:spcPct val="0"/>
            </a:spcBef>
            <a:spcAft>
              <a:spcPct val="35000"/>
            </a:spcAft>
            <a:buNone/>
          </a:pPr>
          <a:r>
            <a:rPr lang="en-US" sz="1200" kern="1200" dirty="0"/>
            <a:t>Currently, SRDC does not collect dues or any type of money from the resident/members</a:t>
          </a:r>
        </a:p>
      </dsp:txBody>
      <dsp:txXfrm>
        <a:off x="5470990" y="1857105"/>
        <a:ext cx="2324203" cy="715676"/>
      </dsp:txXfrm>
    </dsp:sp>
    <dsp:sp modelId="{73A2556F-55B6-4430-8EBE-C721B2A12C35}">
      <dsp:nvSpPr>
        <dsp:cNvPr id="0" name=""/>
        <dsp:cNvSpPr/>
      </dsp:nvSpPr>
      <dsp:spPr>
        <a:xfrm>
          <a:off x="8211157" y="89459"/>
          <a:ext cx="813471" cy="77026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4CA1B58-F5FE-4149-B192-E7821A7A1A14}">
      <dsp:nvSpPr>
        <dsp:cNvPr id="0" name=""/>
        <dsp:cNvSpPr/>
      </dsp:nvSpPr>
      <dsp:spPr>
        <a:xfrm>
          <a:off x="8211157" y="994394"/>
          <a:ext cx="2324203" cy="1448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The original seed investment ($100,000) from settlement continues to dwindle each year as our need for capital improvement and maintenance grows</a:t>
          </a:r>
        </a:p>
      </dsp:txBody>
      <dsp:txXfrm>
        <a:off x="8211157" y="994394"/>
        <a:ext cx="2324203" cy="1448647"/>
      </dsp:txXfrm>
    </dsp:sp>
    <dsp:sp modelId="{B50CF69E-8B88-48E7-9D77-0CA635BF29AA}">
      <dsp:nvSpPr>
        <dsp:cNvPr id="0" name=""/>
        <dsp:cNvSpPr/>
      </dsp:nvSpPr>
      <dsp:spPr>
        <a:xfrm>
          <a:off x="8211157" y="2505679"/>
          <a:ext cx="2324203" cy="71567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0BDF-82A5-4619-84AB-A896615372D7}">
      <dsp:nvSpPr>
        <dsp:cNvPr id="0" name=""/>
        <dsp:cNvSpPr/>
      </dsp:nvSpPr>
      <dsp:spPr>
        <a:xfrm>
          <a:off x="0" y="2394"/>
          <a:ext cx="5728344" cy="0"/>
        </a:xfrm>
        <a:prstGeom prst="line">
          <a:avLst/>
        </a:prstGeom>
        <a:blipFill rotWithShape="1">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w="9525" cap="rnd"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A3CA961-7361-4B59-85D2-47B62A7E2D82}">
      <dsp:nvSpPr>
        <dsp:cNvPr id="0" name=""/>
        <dsp:cNvSpPr/>
      </dsp:nvSpPr>
      <dsp:spPr>
        <a:xfrm>
          <a:off x="0" y="2394"/>
          <a:ext cx="5728344"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Cathy Scaglione- President</a:t>
          </a:r>
        </a:p>
      </dsp:txBody>
      <dsp:txXfrm>
        <a:off x="0" y="2394"/>
        <a:ext cx="5728344" cy="816366"/>
      </dsp:txXfrm>
    </dsp:sp>
    <dsp:sp modelId="{2DF8D656-B335-4B8C-AD2A-E3F73AA5E7AF}">
      <dsp:nvSpPr>
        <dsp:cNvPr id="0" name=""/>
        <dsp:cNvSpPr/>
      </dsp:nvSpPr>
      <dsp:spPr>
        <a:xfrm>
          <a:off x="0" y="818761"/>
          <a:ext cx="5728344" cy="0"/>
        </a:xfrm>
        <a:prstGeom prst="line">
          <a:avLst/>
        </a:prstGeom>
        <a:blipFill rotWithShape="1">
          <a:blip xmlns:r="http://schemas.openxmlformats.org/officeDocument/2006/relationships" r:embed="rId1">
            <a:duotone>
              <a:schemeClr val="accent5">
                <a:hueOff val="-1351709"/>
                <a:satOff val="-3484"/>
                <a:lumOff val="-2353"/>
                <a:alphaOff val="0"/>
                <a:tint val="98000"/>
                <a:lumMod val="102000"/>
              </a:schemeClr>
              <a:schemeClr val="accent5">
                <a:hueOff val="-1351709"/>
                <a:satOff val="-3484"/>
                <a:lumOff val="-2353"/>
                <a:alphaOff val="0"/>
                <a:shade val="98000"/>
                <a:lumMod val="98000"/>
              </a:schemeClr>
            </a:duotone>
          </a:blip>
          <a:tile tx="0" ty="0" sx="100000" sy="100000" flip="none" algn="tl"/>
        </a:blipFill>
        <a:ln w="9525" cap="rnd" cmpd="sng" algn="ctr">
          <a:solidFill>
            <a:schemeClr val="accent5">
              <a:hueOff val="-1351709"/>
              <a:satOff val="-3484"/>
              <a:lumOff val="-235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29D2616-6B72-47FA-9811-D76760637DD4}">
      <dsp:nvSpPr>
        <dsp:cNvPr id="0" name=""/>
        <dsp:cNvSpPr/>
      </dsp:nvSpPr>
      <dsp:spPr>
        <a:xfrm>
          <a:off x="0" y="818761"/>
          <a:ext cx="5728344"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Gregg Reams- Treasurer  </a:t>
          </a:r>
        </a:p>
      </dsp:txBody>
      <dsp:txXfrm>
        <a:off x="0" y="818761"/>
        <a:ext cx="5728344" cy="816366"/>
      </dsp:txXfrm>
    </dsp:sp>
    <dsp:sp modelId="{D98EE139-2E08-496C-8715-5F867D7E9E8B}">
      <dsp:nvSpPr>
        <dsp:cNvPr id="0" name=""/>
        <dsp:cNvSpPr/>
      </dsp:nvSpPr>
      <dsp:spPr>
        <a:xfrm>
          <a:off x="0" y="1635128"/>
          <a:ext cx="5728344" cy="0"/>
        </a:xfrm>
        <a:prstGeom prst="line">
          <a:avLst/>
        </a:prstGeom>
        <a:blipFill rotWithShape="1">
          <a:blip xmlns:r="http://schemas.openxmlformats.org/officeDocument/2006/relationships" r:embed="rId1">
            <a:duotone>
              <a:schemeClr val="accent5">
                <a:hueOff val="-2703417"/>
                <a:satOff val="-6968"/>
                <a:lumOff val="-4706"/>
                <a:alphaOff val="0"/>
                <a:tint val="98000"/>
                <a:lumMod val="102000"/>
              </a:schemeClr>
              <a:schemeClr val="accent5">
                <a:hueOff val="-2703417"/>
                <a:satOff val="-6968"/>
                <a:lumOff val="-4706"/>
                <a:alphaOff val="0"/>
                <a:shade val="98000"/>
                <a:lumMod val="98000"/>
              </a:schemeClr>
            </a:duotone>
          </a:blip>
          <a:tile tx="0" ty="0" sx="100000" sy="100000" flip="none" algn="tl"/>
        </a:blipFill>
        <a:ln w="9525" cap="rnd" cmpd="sng" algn="ctr">
          <a:solidFill>
            <a:schemeClr val="accent5">
              <a:hueOff val="-2703417"/>
              <a:satOff val="-6968"/>
              <a:lumOff val="-470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3F150D8-BF6C-4B27-956A-62DF17EEC337}">
      <dsp:nvSpPr>
        <dsp:cNvPr id="0" name=""/>
        <dsp:cNvSpPr/>
      </dsp:nvSpPr>
      <dsp:spPr>
        <a:xfrm>
          <a:off x="0" y="1635128"/>
          <a:ext cx="5728344"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John Lindsay </a:t>
          </a:r>
        </a:p>
      </dsp:txBody>
      <dsp:txXfrm>
        <a:off x="0" y="1635128"/>
        <a:ext cx="5728344" cy="816366"/>
      </dsp:txXfrm>
    </dsp:sp>
    <dsp:sp modelId="{FC32E924-109A-4AF3-B967-13A69CE5A582}">
      <dsp:nvSpPr>
        <dsp:cNvPr id="0" name=""/>
        <dsp:cNvSpPr/>
      </dsp:nvSpPr>
      <dsp:spPr>
        <a:xfrm>
          <a:off x="0" y="2451495"/>
          <a:ext cx="5728344" cy="0"/>
        </a:xfrm>
        <a:prstGeom prst="line">
          <a:avLst/>
        </a:prstGeom>
        <a:blipFill rotWithShape="1">
          <a:blip xmlns:r="http://schemas.openxmlformats.org/officeDocument/2006/relationships" r:embed="rId1">
            <a:duotone>
              <a:schemeClr val="accent5">
                <a:hueOff val="-4055126"/>
                <a:satOff val="-10451"/>
                <a:lumOff val="-7059"/>
                <a:alphaOff val="0"/>
                <a:tint val="98000"/>
                <a:lumMod val="102000"/>
              </a:schemeClr>
              <a:schemeClr val="accent5">
                <a:hueOff val="-4055126"/>
                <a:satOff val="-10451"/>
                <a:lumOff val="-7059"/>
                <a:alphaOff val="0"/>
                <a:shade val="98000"/>
                <a:lumMod val="98000"/>
              </a:schemeClr>
            </a:duotone>
          </a:blip>
          <a:tile tx="0" ty="0" sx="100000" sy="100000" flip="none" algn="tl"/>
        </a:blipFill>
        <a:ln w="9525" cap="rnd" cmpd="sng" algn="ctr">
          <a:solidFill>
            <a:schemeClr val="accent5">
              <a:hueOff val="-4055126"/>
              <a:satOff val="-10451"/>
              <a:lumOff val="-7059"/>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FC61D10-8EC5-4B8F-8A65-AA455269B245}">
      <dsp:nvSpPr>
        <dsp:cNvPr id="0" name=""/>
        <dsp:cNvSpPr/>
      </dsp:nvSpPr>
      <dsp:spPr>
        <a:xfrm>
          <a:off x="0" y="2451495"/>
          <a:ext cx="5728344"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Dawn Tsang </a:t>
          </a:r>
        </a:p>
      </dsp:txBody>
      <dsp:txXfrm>
        <a:off x="0" y="2451495"/>
        <a:ext cx="5728344" cy="816366"/>
      </dsp:txXfrm>
    </dsp:sp>
    <dsp:sp modelId="{881515BC-9A8A-4B77-978F-A9F54D23CE24}">
      <dsp:nvSpPr>
        <dsp:cNvPr id="0" name=""/>
        <dsp:cNvSpPr/>
      </dsp:nvSpPr>
      <dsp:spPr>
        <a:xfrm>
          <a:off x="0" y="3267861"/>
          <a:ext cx="5728344" cy="0"/>
        </a:xfrm>
        <a:prstGeom prst="line">
          <a:avLst/>
        </a:prstGeom>
        <a:blipFill rotWithShape="1">
          <a:blip xmlns:r="http://schemas.openxmlformats.org/officeDocument/2006/relationships" r:embed="rId1">
            <a:duotone>
              <a:schemeClr val="accent5">
                <a:hueOff val="-5406834"/>
                <a:satOff val="-13935"/>
                <a:lumOff val="-9412"/>
                <a:alphaOff val="0"/>
                <a:tint val="98000"/>
                <a:lumMod val="102000"/>
              </a:schemeClr>
              <a:schemeClr val="accent5">
                <a:hueOff val="-5406834"/>
                <a:satOff val="-13935"/>
                <a:lumOff val="-9412"/>
                <a:alphaOff val="0"/>
                <a:shade val="98000"/>
                <a:lumMod val="98000"/>
              </a:schemeClr>
            </a:duotone>
          </a:blip>
          <a:tile tx="0" ty="0" sx="100000" sy="100000" flip="none" algn="tl"/>
        </a:blipFill>
        <a:ln w="9525" cap="rnd" cmpd="sng" algn="ctr">
          <a:solidFill>
            <a:schemeClr val="accent5">
              <a:hueOff val="-5406834"/>
              <a:satOff val="-13935"/>
              <a:lumOff val="-941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59B0D18-4EE2-4EFC-BC9E-BFB002F40E4F}">
      <dsp:nvSpPr>
        <dsp:cNvPr id="0" name=""/>
        <dsp:cNvSpPr/>
      </dsp:nvSpPr>
      <dsp:spPr>
        <a:xfrm>
          <a:off x="0" y="3267861"/>
          <a:ext cx="5728344"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Beatrice Adams</a:t>
          </a:r>
        </a:p>
      </dsp:txBody>
      <dsp:txXfrm>
        <a:off x="0" y="3267861"/>
        <a:ext cx="5728344" cy="816366"/>
      </dsp:txXfrm>
    </dsp:sp>
    <dsp:sp modelId="{ED11F2C9-288B-476D-A562-3AC866696B22}">
      <dsp:nvSpPr>
        <dsp:cNvPr id="0" name=""/>
        <dsp:cNvSpPr/>
      </dsp:nvSpPr>
      <dsp:spPr>
        <a:xfrm>
          <a:off x="0" y="4084228"/>
          <a:ext cx="5728344" cy="0"/>
        </a:xfrm>
        <a:prstGeom prst="line">
          <a:avLst/>
        </a:prstGeom>
        <a:blipFill rotWithShape="1">
          <a:blip xmlns:r="http://schemas.openxmlformats.org/officeDocument/2006/relationships" r:embed="rId1">
            <a:duotone>
              <a:schemeClr val="accent5">
                <a:hueOff val="-6758543"/>
                <a:satOff val="-17419"/>
                <a:lumOff val="-11765"/>
                <a:alphaOff val="0"/>
                <a:tint val="98000"/>
                <a:lumMod val="102000"/>
              </a:schemeClr>
              <a:schemeClr val="accent5">
                <a:hueOff val="-6758543"/>
                <a:satOff val="-17419"/>
                <a:lumOff val="-11765"/>
                <a:alphaOff val="0"/>
                <a:shade val="98000"/>
                <a:lumMod val="98000"/>
              </a:schemeClr>
            </a:duotone>
          </a:blip>
          <a:tile tx="0" ty="0" sx="100000" sy="100000" flip="none" algn="tl"/>
        </a:blipFill>
        <a:ln w="9525" cap="rnd" cmpd="sng" algn="ctr">
          <a:solidFill>
            <a:schemeClr val="accent5">
              <a:hueOff val="-6758543"/>
              <a:satOff val="-17419"/>
              <a:lumOff val="-1176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3D81A13-F2C5-4C6C-80FC-5E5ED75D1A40}">
      <dsp:nvSpPr>
        <dsp:cNvPr id="0" name=""/>
        <dsp:cNvSpPr/>
      </dsp:nvSpPr>
      <dsp:spPr>
        <a:xfrm>
          <a:off x="0" y="4084228"/>
          <a:ext cx="5728344"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Ashley Predmore</a:t>
          </a:r>
        </a:p>
      </dsp:txBody>
      <dsp:txXfrm>
        <a:off x="0" y="4084228"/>
        <a:ext cx="5728344" cy="816366"/>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2CF02A-D070-419F-B86E-72EE3E7DADB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414126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2CF02A-D070-419F-B86E-72EE3E7DADBE}"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133106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512CF02A-D070-419F-B86E-72EE3E7DADB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2915122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512CF02A-D070-419F-B86E-72EE3E7DADBE}" type="datetimeFigureOut">
              <a:rPr lang="en-US" smtClean="0"/>
              <a:t>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4048392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2CF02A-D070-419F-B86E-72EE3E7DADB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555145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2CF02A-D070-419F-B86E-72EE3E7DADB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3814501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2CF02A-D070-419F-B86E-72EE3E7DADB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161139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2CF02A-D070-419F-B86E-72EE3E7DADB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19309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2CF02A-D070-419F-B86E-72EE3E7DADBE}"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80899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2CF02A-D070-419F-B86E-72EE3E7DADBE}" type="datetimeFigureOut">
              <a:rPr lang="en-US" smtClean="0"/>
              <a:t>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405244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2CF02A-D070-419F-B86E-72EE3E7DADBE}" type="datetimeFigureOut">
              <a:rPr lang="en-US" smtClean="0"/>
              <a:t>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420373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CF02A-D070-419F-B86E-72EE3E7DADBE}" type="datetimeFigureOut">
              <a:rPr lang="en-US" smtClean="0"/>
              <a:t>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241823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2CF02A-D070-419F-B86E-72EE3E7DADBE}"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253035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512CF02A-D070-419F-B86E-72EE3E7DADBE}" type="datetimeFigureOut">
              <a:rPr lang="en-US" smtClean="0"/>
              <a:t>2/1/2024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AF57CB7C-83D2-4EDB-9109-6C14688C5519}" type="slidenum">
              <a:rPr lang="en-US" smtClean="0"/>
              <a:t>‹#›</a:t>
            </a:fld>
            <a:endParaRPr lang="en-US"/>
          </a:p>
        </p:txBody>
      </p:sp>
    </p:spTree>
    <p:extLst>
      <p:ext uri="{BB962C8B-B14F-4D97-AF65-F5344CB8AC3E}">
        <p14:creationId xmlns:p14="http://schemas.microsoft.com/office/powerpoint/2010/main" val="312568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12CF02A-D070-419F-B86E-72EE3E7DADBE}" type="datetimeFigureOut">
              <a:rPr lang="en-US" smtClean="0"/>
              <a:t>2/1/2024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F57CB7C-83D2-4EDB-9109-6C14688C5519}" type="slidenum">
              <a:rPr lang="en-US" smtClean="0"/>
              <a:t>‹#›</a:t>
            </a:fld>
            <a:endParaRPr lang="en-US"/>
          </a:p>
        </p:txBody>
      </p:sp>
    </p:spTree>
    <p:extLst>
      <p:ext uri="{BB962C8B-B14F-4D97-AF65-F5344CB8AC3E}">
        <p14:creationId xmlns:p14="http://schemas.microsoft.com/office/powerpoint/2010/main" val="2274708967"/>
      </p:ext>
    </p:extLst>
  </p:cSld>
  <p:clrMap bg1="dk1" tx1="lt1" bg2="dk2" tx2="lt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09699A8-9F52-4C34-9606-370C555BC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CC32E-310B-AA49-A3F9-A0DFDF88E015}"/>
              </a:ext>
            </a:extLst>
          </p:cNvPr>
          <p:cNvSpPr>
            <a:spLocks noGrp="1"/>
          </p:cNvSpPr>
          <p:nvPr>
            <p:ph type="ctrTitle"/>
          </p:nvPr>
        </p:nvSpPr>
        <p:spPr>
          <a:xfrm>
            <a:off x="965199" y="1240780"/>
            <a:ext cx="6086857" cy="4376440"/>
          </a:xfrm>
          <a:effectLst/>
        </p:spPr>
        <p:txBody>
          <a:bodyPr anchor="ctr">
            <a:normAutofit/>
          </a:bodyPr>
          <a:lstStyle/>
          <a:p>
            <a:pPr algn="r"/>
            <a:r>
              <a:rPr lang="en-US" sz="4400" dirty="0">
                <a:solidFill>
                  <a:schemeClr val="tx1"/>
                </a:solidFill>
              </a:rPr>
              <a:t>Shadow Run Dam Corporation (SRDC)</a:t>
            </a:r>
            <a:br>
              <a:rPr lang="en-US" sz="4400" dirty="0">
                <a:solidFill>
                  <a:schemeClr val="tx1"/>
                </a:solidFill>
              </a:rPr>
            </a:br>
            <a:endParaRPr lang="en-US" sz="4400" dirty="0">
              <a:solidFill>
                <a:schemeClr val="tx1"/>
              </a:solidFill>
            </a:endParaRPr>
          </a:p>
        </p:txBody>
      </p:sp>
      <p:sp>
        <p:nvSpPr>
          <p:cNvPr id="3" name="Subtitle 2">
            <a:extLst>
              <a:ext uri="{FF2B5EF4-FFF2-40B4-BE49-F238E27FC236}">
                <a16:creationId xmlns:a16="http://schemas.microsoft.com/office/drawing/2014/main" id="{545A7F28-6E76-DCBD-60A5-9EF503E39677}"/>
              </a:ext>
            </a:extLst>
          </p:cNvPr>
          <p:cNvSpPr>
            <a:spLocks noGrp="1"/>
          </p:cNvSpPr>
          <p:nvPr>
            <p:ph type="subTitle" idx="1"/>
          </p:nvPr>
        </p:nvSpPr>
        <p:spPr>
          <a:xfrm>
            <a:off x="8017256" y="1240780"/>
            <a:ext cx="3364746" cy="4376440"/>
          </a:xfrm>
          <a:effectLst/>
        </p:spPr>
        <p:txBody>
          <a:bodyPr anchor="ctr">
            <a:normAutofit/>
          </a:bodyPr>
          <a:lstStyle/>
          <a:p>
            <a:r>
              <a:rPr lang="en-US" sz="2400"/>
              <a:t>February 2024</a:t>
            </a:r>
            <a:endParaRPr lang="en-US" sz="2400" dirty="0"/>
          </a:p>
        </p:txBody>
      </p:sp>
      <p:cxnSp>
        <p:nvCxnSpPr>
          <p:cNvPr id="16" name="Straight Connector 15">
            <a:extLst>
              <a:ext uri="{FF2B5EF4-FFF2-40B4-BE49-F238E27FC236}">
                <a16:creationId xmlns:a16="http://schemas.microsoft.com/office/drawing/2014/main" id="{90CF8BA8-E7AA-4F97-9E4C-CD11742FA0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912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AF6DB-C6AA-183B-8218-96D57B258D0D}"/>
              </a:ext>
            </a:extLst>
          </p:cNvPr>
          <p:cNvSpPr>
            <a:spLocks noGrp="1"/>
          </p:cNvSpPr>
          <p:nvPr>
            <p:ph type="title"/>
          </p:nvPr>
        </p:nvSpPr>
        <p:spPr/>
        <p:txBody>
          <a:bodyPr>
            <a:normAutofit/>
          </a:bodyPr>
          <a:lstStyle/>
          <a:p>
            <a:r>
              <a:rPr lang="en-US"/>
              <a:t>Recap from June 2022</a:t>
            </a:r>
          </a:p>
        </p:txBody>
      </p:sp>
      <p:graphicFrame>
        <p:nvGraphicFramePr>
          <p:cNvPr id="24" name="Content Placeholder 2">
            <a:extLst>
              <a:ext uri="{FF2B5EF4-FFF2-40B4-BE49-F238E27FC236}">
                <a16:creationId xmlns:a16="http://schemas.microsoft.com/office/drawing/2014/main" id="{BD974C0A-4D86-C756-592D-5FD6A2104D5E}"/>
              </a:ext>
            </a:extLst>
          </p:cNvPr>
          <p:cNvGraphicFramePr>
            <a:graphicFrameLocks noGrp="1"/>
          </p:cNvGraphicFramePr>
          <p:nvPr>
            <p:ph idx="1"/>
            <p:extLst>
              <p:ext uri="{D42A27DB-BD31-4B8C-83A1-F6EECF244321}">
                <p14:modId xmlns:p14="http://schemas.microsoft.com/office/powerpoint/2010/main" val="3115357542"/>
              </p:ext>
            </p:extLst>
          </p:nvPr>
        </p:nvGraphicFramePr>
        <p:xfrm>
          <a:off x="819150" y="2548647"/>
          <a:ext cx="10553700" cy="331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893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3B253-82DF-2472-9D36-7D55836D0630}"/>
              </a:ext>
            </a:extLst>
          </p:cNvPr>
          <p:cNvSpPr>
            <a:spLocks noGrp="1"/>
          </p:cNvSpPr>
          <p:nvPr>
            <p:ph type="title"/>
          </p:nvPr>
        </p:nvSpPr>
        <p:spPr/>
        <p:txBody>
          <a:bodyPr/>
          <a:lstStyle/>
          <a:p>
            <a:r>
              <a:rPr lang="en-US"/>
              <a:t>Settlement Overview </a:t>
            </a:r>
            <a:endParaRPr lang="en-US" dirty="0"/>
          </a:p>
        </p:txBody>
      </p:sp>
      <p:sp>
        <p:nvSpPr>
          <p:cNvPr id="3" name="Content Placeholder 2">
            <a:extLst>
              <a:ext uri="{FF2B5EF4-FFF2-40B4-BE49-F238E27FC236}">
                <a16:creationId xmlns:a16="http://schemas.microsoft.com/office/drawing/2014/main" id="{50B2AE79-D79B-31F0-01B6-B677D5A8B152}"/>
              </a:ext>
            </a:extLst>
          </p:cNvPr>
          <p:cNvSpPr>
            <a:spLocks noGrp="1"/>
          </p:cNvSpPr>
          <p:nvPr>
            <p:ph idx="1"/>
          </p:nvPr>
        </p:nvSpPr>
        <p:spPr>
          <a:xfrm>
            <a:off x="503583" y="2178533"/>
            <a:ext cx="11010638" cy="4679467"/>
          </a:xfrm>
        </p:spPr>
        <p:txBody>
          <a:bodyPr>
            <a:normAutofit lnSpcReduction="10000"/>
          </a:bodyPr>
          <a:lstStyle/>
          <a:p>
            <a:r>
              <a:rPr lang="en-US" dirty="0"/>
              <a:t>SRHOA created SRDC as maintenance entity to operate and be responsible for the Dam </a:t>
            </a:r>
          </a:p>
          <a:p>
            <a:pPr lvl="1"/>
            <a:r>
              <a:rPr lang="en-US" dirty="0"/>
              <a:t>Not for profit corporation, the shareholders are landowners of Shadow Run (SRDC formed) </a:t>
            </a:r>
          </a:p>
          <a:p>
            <a:pPr lvl="2"/>
            <a:r>
              <a:rPr lang="en-US" dirty="0"/>
              <a:t>No landowner can be on both HOA and SRDC </a:t>
            </a:r>
          </a:p>
          <a:p>
            <a:r>
              <a:rPr lang="en-US" b="1" dirty="0"/>
              <a:t>SRDC-</a:t>
            </a:r>
            <a:r>
              <a:rPr lang="en-US" dirty="0"/>
              <a:t> Assumes all operational, repair and maintenance responsibilities for the DAM and indemnify and hold harmless  SFWMD/County for all operational, repair, and maintenance responsibilities </a:t>
            </a:r>
          </a:p>
          <a:p>
            <a:r>
              <a:rPr lang="en-US" b="1" dirty="0"/>
              <a:t>SRHOA</a:t>
            </a:r>
            <a:r>
              <a:rPr lang="en-US" dirty="0"/>
              <a:t>- expressly covenants that it will maintain legal existence as long as Dam is in existence and operated. If the SRDC at anytime fails to maintain legal existence or fails to maintain pertinent regulatory and permitting agency approval, or its legal capacity to own and maintain the DAM separate from the County, in any such event, the SRHOA shall take, at its expense, all actions necessary for the SRHOA to for a successor Florida not for profit corporation to all right and obligations of the maintenance entity</a:t>
            </a:r>
          </a:p>
          <a:p>
            <a:r>
              <a:rPr lang="en-US" dirty="0"/>
              <a:t>In the event that the SRDC fails or refuses to operate the Dam or be in breach of its obligations the county will have 90 days to notify SRHOA and SRDC and unless failure, refusal, or breach is cured within the 90 days the County will have the right to cause the structure to cease to operate as a dam and at its option will be allowed to dismantle the Dam </a:t>
            </a:r>
          </a:p>
          <a:p>
            <a:endParaRPr lang="en-US" dirty="0"/>
          </a:p>
        </p:txBody>
      </p:sp>
    </p:spTree>
    <p:extLst>
      <p:ext uri="{BB962C8B-B14F-4D97-AF65-F5344CB8AC3E}">
        <p14:creationId xmlns:p14="http://schemas.microsoft.com/office/powerpoint/2010/main" val="405877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2B82547-2424-4E7A-A98B-75206EE730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85B5C67-18BA-E222-CDDF-E7C72DA3FB41}"/>
              </a:ext>
            </a:extLst>
          </p:cNvPr>
          <p:cNvSpPr>
            <a:spLocks noGrp="1"/>
          </p:cNvSpPr>
          <p:nvPr>
            <p:ph type="title"/>
          </p:nvPr>
        </p:nvSpPr>
        <p:spPr>
          <a:xfrm>
            <a:off x="641754" y="1687286"/>
            <a:ext cx="3269463" cy="3978017"/>
          </a:xfrm>
        </p:spPr>
        <p:txBody>
          <a:bodyPr anchor="t">
            <a:normAutofit/>
          </a:bodyPr>
          <a:lstStyle/>
          <a:p>
            <a:r>
              <a:rPr lang="en-US" sz="4400" dirty="0"/>
              <a:t>Previous</a:t>
            </a:r>
            <a:br>
              <a:rPr lang="en-US" sz="4400" dirty="0"/>
            </a:br>
            <a:r>
              <a:rPr lang="en-US" sz="4400" dirty="0"/>
              <a:t>Board of Directors-SRDC</a:t>
            </a:r>
          </a:p>
        </p:txBody>
      </p:sp>
      <p:graphicFrame>
        <p:nvGraphicFramePr>
          <p:cNvPr id="5" name="Content Placeholder 2">
            <a:extLst>
              <a:ext uri="{FF2B5EF4-FFF2-40B4-BE49-F238E27FC236}">
                <a16:creationId xmlns:a16="http://schemas.microsoft.com/office/drawing/2014/main" id="{38323F5A-3263-D947-387D-CBBDAF3B3640}"/>
              </a:ext>
            </a:extLst>
          </p:cNvPr>
          <p:cNvGraphicFramePr>
            <a:graphicFrameLocks noGrp="1"/>
          </p:cNvGraphicFramePr>
          <p:nvPr>
            <p:ph idx="1"/>
            <p:extLst>
              <p:ext uri="{D42A27DB-BD31-4B8C-83A1-F6EECF244321}">
                <p14:modId xmlns:p14="http://schemas.microsoft.com/office/powerpoint/2010/main" val="3410785854"/>
              </p:ext>
            </p:extLst>
          </p:nvPr>
        </p:nvGraphicFramePr>
        <p:xfrm>
          <a:off x="5508820" y="965200"/>
          <a:ext cx="5728344"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948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650724" y="650724"/>
            <a:ext cx="6858000" cy="5556552"/>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4F08B1D-03CB-CF88-0E49-993EDB2615B3}"/>
              </a:ext>
            </a:extLst>
          </p:cNvPr>
          <p:cNvSpPr>
            <a:spLocks noGrp="1"/>
          </p:cNvSpPr>
          <p:nvPr>
            <p:ph type="title"/>
          </p:nvPr>
        </p:nvSpPr>
        <p:spPr>
          <a:xfrm>
            <a:off x="451515" y="1734857"/>
            <a:ext cx="3765483" cy="3388287"/>
          </a:xfrm>
        </p:spPr>
        <p:txBody>
          <a:bodyPr anchor="ctr">
            <a:normAutofit/>
          </a:bodyPr>
          <a:lstStyle/>
          <a:p>
            <a:r>
              <a:rPr lang="en-US" dirty="0"/>
              <a:t>Inspection Findings</a:t>
            </a:r>
          </a:p>
        </p:txBody>
      </p:sp>
      <p:sp>
        <p:nvSpPr>
          <p:cNvPr id="5" name="Content Placeholder 4">
            <a:extLst>
              <a:ext uri="{FF2B5EF4-FFF2-40B4-BE49-F238E27FC236}">
                <a16:creationId xmlns:a16="http://schemas.microsoft.com/office/drawing/2014/main" id="{64E6BC17-FA30-1239-F617-90ACB7214A74}"/>
              </a:ext>
            </a:extLst>
          </p:cNvPr>
          <p:cNvSpPr>
            <a:spLocks noGrp="1"/>
          </p:cNvSpPr>
          <p:nvPr>
            <p:ph idx="1"/>
          </p:nvPr>
        </p:nvSpPr>
        <p:spPr>
          <a:xfrm>
            <a:off x="6008068" y="978993"/>
            <a:ext cx="5365218" cy="4900014"/>
          </a:xfrm>
          <a:effectLst/>
        </p:spPr>
        <p:txBody>
          <a:bodyPr>
            <a:normAutofit/>
          </a:bodyPr>
          <a:lstStyle/>
          <a:p>
            <a:r>
              <a:rPr lang="en-US" sz="2000"/>
              <a:t>Dam in overall satisfactory condition </a:t>
            </a:r>
          </a:p>
          <a:p>
            <a:pPr lvl="1"/>
            <a:r>
              <a:rPr lang="en-US" sz="2000"/>
              <a:t>Some Dam features are in fair to poor condition and can present Dam safety and O&amp;M issues </a:t>
            </a:r>
          </a:p>
          <a:p>
            <a:pPr lvl="2"/>
            <a:r>
              <a:rPr lang="en-US" sz="2000"/>
              <a:t>Findings classified as low, medium and high </a:t>
            </a:r>
          </a:p>
          <a:p>
            <a:pPr lvl="2"/>
            <a:r>
              <a:rPr lang="en-US" sz="2000"/>
              <a:t>Most finding were list as low priority </a:t>
            </a:r>
          </a:p>
        </p:txBody>
      </p:sp>
    </p:spTree>
    <p:extLst>
      <p:ext uri="{BB962C8B-B14F-4D97-AF65-F5344CB8AC3E}">
        <p14:creationId xmlns:p14="http://schemas.microsoft.com/office/powerpoint/2010/main" val="369828912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0978-F63A-7D61-1AEE-3025E270E9B2}"/>
              </a:ext>
            </a:extLst>
          </p:cNvPr>
          <p:cNvSpPr>
            <a:spLocks noGrp="1"/>
          </p:cNvSpPr>
          <p:nvPr>
            <p:ph type="title"/>
          </p:nvPr>
        </p:nvSpPr>
        <p:spPr/>
        <p:txBody>
          <a:bodyPr/>
          <a:lstStyle/>
          <a:p>
            <a:r>
              <a:rPr lang="en-US" dirty="0"/>
              <a:t>High Priority Findings </a:t>
            </a:r>
          </a:p>
        </p:txBody>
      </p:sp>
      <p:graphicFrame>
        <p:nvGraphicFramePr>
          <p:cNvPr id="4" name="Content Placeholder 3">
            <a:extLst>
              <a:ext uri="{FF2B5EF4-FFF2-40B4-BE49-F238E27FC236}">
                <a16:creationId xmlns:a16="http://schemas.microsoft.com/office/drawing/2014/main" id="{0C8AA499-4BEE-45BE-3457-21048466271B}"/>
              </a:ext>
            </a:extLst>
          </p:cNvPr>
          <p:cNvGraphicFramePr>
            <a:graphicFrameLocks noGrp="1"/>
          </p:cNvGraphicFramePr>
          <p:nvPr>
            <p:ph idx="1"/>
            <p:extLst>
              <p:ext uri="{D42A27DB-BD31-4B8C-83A1-F6EECF244321}">
                <p14:modId xmlns:p14="http://schemas.microsoft.com/office/powerpoint/2010/main" val="2604491274"/>
              </p:ext>
            </p:extLst>
          </p:nvPr>
        </p:nvGraphicFramePr>
        <p:xfrm>
          <a:off x="264544" y="407460"/>
          <a:ext cx="11662912" cy="4211320"/>
        </p:xfrm>
        <a:graphic>
          <a:graphicData uri="http://schemas.openxmlformats.org/drawingml/2006/table">
            <a:tbl>
              <a:tblPr firstRow="1" bandRow="1">
                <a:tableStyleId>{5C22544A-7EE6-4342-B048-85BDC9FD1C3A}</a:tableStyleId>
              </a:tblPr>
              <a:tblGrid>
                <a:gridCol w="1974803">
                  <a:extLst>
                    <a:ext uri="{9D8B030D-6E8A-4147-A177-3AD203B41FA5}">
                      <a16:colId xmlns:a16="http://schemas.microsoft.com/office/drawing/2014/main" val="1389459148"/>
                    </a:ext>
                  </a:extLst>
                </a:gridCol>
                <a:gridCol w="3856653">
                  <a:extLst>
                    <a:ext uri="{9D8B030D-6E8A-4147-A177-3AD203B41FA5}">
                      <a16:colId xmlns:a16="http://schemas.microsoft.com/office/drawing/2014/main" val="262682598"/>
                    </a:ext>
                  </a:extLst>
                </a:gridCol>
                <a:gridCol w="3859763">
                  <a:extLst>
                    <a:ext uri="{9D8B030D-6E8A-4147-A177-3AD203B41FA5}">
                      <a16:colId xmlns:a16="http://schemas.microsoft.com/office/drawing/2014/main" val="2833385177"/>
                    </a:ext>
                  </a:extLst>
                </a:gridCol>
                <a:gridCol w="1971693">
                  <a:extLst>
                    <a:ext uri="{9D8B030D-6E8A-4147-A177-3AD203B41FA5}">
                      <a16:colId xmlns:a16="http://schemas.microsoft.com/office/drawing/2014/main" val="1247491373"/>
                    </a:ext>
                  </a:extLst>
                </a:gridCol>
              </a:tblGrid>
              <a:tr h="370840">
                <a:tc>
                  <a:txBody>
                    <a:bodyPr/>
                    <a:lstStyle/>
                    <a:p>
                      <a:endParaRPr lang="en-US" dirty="0"/>
                    </a:p>
                  </a:txBody>
                  <a:tcPr/>
                </a:tc>
                <a:tc>
                  <a:txBody>
                    <a:bodyPr/>
                    <a:lstStyle/>
                    <a:p>
                      <a:pPr algn="ctr"/>
                      <a:r>
                        <a:rPr lang="en-US" dirty="0"/>
                        <a:t>Finding</a:t>
                      </a:r>
                    </a:p>
                  </a:txBody>
                  <a:tcPr anchor="ctr"/>
                </a:tc>
                <a:tc>
                  <a:txBody>
                    <a:bodyPr/>
                    <a:lstStyle/>
                    <a:p>
                      <a:pPr algn="ctr"/>
                      <a:r>
                        <a:rPr lang="en-US" dirty="0"/>
                        <a:t>Recommendation </a:t>
                      </a:r>
                    </a:p>
                  </a:txBody>
                  <a:tcPr anchor="ctr"/>
                </a:tc>
                <a:tc>
                  <a:txBody>
                    <a:bodyPr/>
                    <a:lstStyle/>
                    <a:p>
                      <a:pPr algn="ctr"/>
                      <a:r>
                        <a:rPr lang="en-US" dirty="0"/>
                        <a:t>Priority</a:t>
                      </a:r>
                    </a:p>
                  </a:txBody>
                  <a:tcPr anchor="ctr"/>
                </a:tc>
                <a:extLst>
                  <a:ext uri="{0D108BD9-81ED-4DB2-BD59-A6C34878D82A}">
                    <a16:rowId xmlns:a16="http://schemas.microsoft.com/office/drawing/2014/main" val="3346350472"/>
                  </a:ext>
                </a:extLst>
              </a:tr>
              <a:tr h="370840">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t>Spillway Works </a:t>
                      </a:r>
                    </a:p>
                    <a:p>
                      <a:pPr algn="ctr"/>
                      <a:endParaRPr lang="en-US" sz="1600" dirty="0"/>
                    </a:p>
                  </a:txBody>
                  <a:tcPr anchor="ctr"/>
                </a:tc>
                <a:tc>
                  <a:txBody>
                    <a:bodyPr/>
                    <a:lstStyle/>
                    <a:p>
                      <a:pPr algn="l"/>
                      <a:r>
                        <a:rPr lang="en-US" sz="1600" dirty="0"/>
                        <a:t>No Lockout/Tagout procedures are in place for opening spillway. It is not possible to see if there are people fishing downstream of the spillway.</a:t>
                      </a:r>
                    </a:p>
                  </a:txBody>
                  <a:tcPr/>
                </a:tc>
                <a:tc>
                  <a:txBody>
                    <a:bodyPr/>
                    <a:lstStyle/>
                    <a:p>
                      <a:r>
                        <a:rPr lang="en-US" sz="1600" dirty="0"/>
                        <a:t>Clear heavy vegetation from area along spillway and immediately downstream of spillway to be able to assess whether people are present prior to opening the spillway. Implement a lockout/tagout procedures for the spillway gate openings to increase safety.</a:t>
                      </a:r>
                    </a:p>
                  </a:txBody>
                  <a:tcPr/>
                </a:tc>
                <a:tc>
                  <a:txBody>
                    <a:bodyPr/>
                    <a:lstStyle/>
                    <a:p>
                      <a:pPr algn="ctr"/>
                      <a:r>
                        <a:rPr lang="en-US" sz="1600" dirty="0"/>
                        <a:t>High </a:t>
                      </a:r>
                    </a:p>
                  </a:txBody>
                  <a:tcPr/>
                </a:tc>
                <a:extLst>
                  <a:ext uri="{0D108BD9-81ED-4DB2-BD59-A6C34878D82A}">
                    <a16:rowId xmlns:a16="http://schemas.microsoft.com/office/drawing/2014/main" val="497879509"/>
                  </a:ext>
                </a:extLst>
              </a:tr>
              <a:tr h="370840">
                <a:tc vMerge="1">
                  <a:txBody>
                    <a:bodyPr/>
                    <a:lstStyle/>
                    <a:p>
                      <a:endParaRPr lang="en-US" sz="1600" dirty="0"/>
                    </a:p>
                  </a:txBody>
                  <a:tcPr/>
                </a:tc>
                <a:tc>
                  <a:txBody>
                    <a:bodyPr/>
                    <a:lstStyle/>
                    <a:p>
                      <a:r>
                        <a:rPr lang="en-US" sz="1600" dirty="0"/>
                        <a:t>The ladder used to access the manual gate controls is not fully secured to the concrete structure. </a:t>
                      </a:r>
                    </a:p>
                  </a:txBody>
                  <a:tcPr/>
                </a:tc>
                <a:tc>
                  <a:txBody>
                    <a:bodyPr/>
                    <a:lstStyle/>
                    <a:p>
                      <a:r>
                        <a:rPr lang="en-US" sz="1600" dirty="0"/>
                        <a:t>Fully attach ladder to the concrete structure for safety. Note, to manually open the gate, the only access is via a boat. Consider installing a drawbridge catwalk over the plunge pool for easier access to the manual gate controls. </a:t>
                      </a:r>
                    </a:p>
                  </a:txBody>
                  <a:tcPr/>
                </a:tc>
                <a:tc>
                  <a:txBody>
                    <a:bodyPr/>
                    <a:lstStyle/>
                    <a:p>
                      <a:pPr algn="ctr"/>
                      <a:r>
                        <a:rPr lang="en-US" sz="1600" dirty="0"/>
                        <a:t>High </a:t>
                      </a:r>
                    </a:p>
                  </a:txBody>
                  <a:tcPr/>
                </a:tc>
                <a:extLst>
                  <a:ext uri="{0D108BD9-81ED-4DB2-BD59-A6C34878D82A}">
                    <a16:rowId xmlns:a16="http://schemas.microsoft.com/office/drawing/2014/main" val="4054494024"/>
                  </a:ext>
                </a:extLst>
              </a:tr>
            </a:tbl>
          </a:graphicData>
        </a:graphic>
      </p:graphicFrame>
    </p:spTree>
    <p:extLst>
      <p:ext uri="{BB962C8B-B14F-4D97-AF65-F5344CB8AC3E}">
        <p14:creationId xmlns:p14="http://schemas.microsoft.com/office/powerpoint/2010/main" val="296142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363D4-95BA-A9AD-AB85-98C8B065FDE3}"/>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B8C074A2-F2EF-4CA1-7CE9-D1E1428BFF62}"/>
              </a:ext>
            </a:extLst>
          </p:cNvPr>
          <p:cNvGraphicFramePr>
            <a:graphicFrameLocks noGrp="1"/>
          </p:cNvGraphicFramePr>
          <p:nvPr>
            <p:ph idx="1"/>
            <p:extLst>
              <p:ext uri="{D42A27DB-BD31-4B8C-83A1-F6EECF244321}">
                <p14:modId xmlns:p14="http://schemas.microsoft.com/office/powerpoint/2010/main" val="2338231679"/>
              </p:ext>
            </p:extLst>
          </p:nvPr>
        </p:nvGraphicFramePr>
        <p:xfrm>
          <a:off x="177283" y="112222"/>
          <a:ext cx="11877868" cy="6680200"/>
        </p:xfrm>
        <a:graphic>
          <a:graphicData uri="http://schemas.openxmlformats.org/drawingml/2006/table">
            <a:tbl>
              <a:tblPr firstRow="1" bandRow="1">
                <a:tableStyleId>{5C22544A-7EE6-4342-B048-85BDC9FD1C3A}</a:tableStyleId>
              </a:tblPr>
              <a:tblGrid>
                <a:gridCol w="1455621">
                  <a:extLst>
                    <a:ext uri="{9D8B030D-6E8A-4147-A177-3AD203B41FA5}">
                      <a16:colId xmlns:a16="http://schemas.microsoft.com/office/drawing/2014/main" val="402977289"/>
                    </a:ext>
                  </a:extLst>
                </a:gridCol>
                <a:gridCol w="3503195">
                  <a:extLst>
                    <a:ext uri="{9D8B030D-6E8A-4147-A177-3AD203B41FA5}">
                      <a16:colId xmlns:a16="http://schemas.microsoft.com/office/drawing/2014/main" val="1192931427"/>
                    </a:ext>
                  </a:extLst>
                </a:gridCol>
                <a:gridCol w="5618699">
                  <a:extLst>
                    <a:ext uri="{9D8B030D-6E8A-4147-A177-3AD203B41FA5}">
                      <a16:colId xmlns:a16="http://schemas.microsoft.com/office/drawing/2014/main" val="2680820775"/>
                    </a:ext>
                  </a:extLst>
                </a:gridCol>
                <a:gridCol w="1300353">
                  <a:extLst>
                    <a:ext uri="{9D8B030D-6E8A-4147-A177-3AD203B41FA5}">
                      <a16:colId xmlns:a16="http://schemas.microsoft.com/office/drawing/2014/main" val="2017085370"/>
                    </a:ext>
                  </a:extLst>
                </a:gridCol>
              </a:tblGrid>
              <a:tr h="370840">
                <a:tc>
                  <a:txBody>
                    <a:bodyPr/>
                    <a:lstStyle/>
                    <a:p>
                      <a:pPr algn="ctr"/>
                      <a:r>
                        <a:rPr lang="en-US" sz="1600" dirty="0"/>
                        <a:t>Finding</a:t>
                      </a:r>
                    </a:p>
                  </a:txBody>
                  <a:tcPr anchor="ctr"/>
                </a:tc>
                <a:tc>
                  <a:txBody>
                    <a:bodyPr/>
                    <a:lstStyle/>
                    <a:p>
                      <a:pPr algn="ctr"/>
                      <a:r>
                        <a:rPr lang="en-US" sz="1600" dirty="0"/>
                        <a:t>Recommendation </a:t>
                      </a:r>
                    </a:p>
                  </a:txBody>
                  <a:tcPr anchor="ctr"/>
                </a:tc>
                <a:tc>
                  <a:txBody>
                    <a:bodyPr/>
                    <a:lstStyle/>
                    <a:p>
                      <a:pPr algn="ctr"/>
                      <a:r>
                        <a:rPr lang="en-US" sz="1600" dirty="0"/>
                        <a:t>Priority</a:t>
                      </a:r>
                    </a:p>
                  </a:txBody>
                  <a:tcPr anchor="ctr"/>
                </a:tc>
                <a:tc>
                  <a:txBody>
                    <a:bodyPr/>
                    <a:lstStyle/>
                    <a:p>
                      <a:pPr algn="ctr"/>
                      <a:r>
                        <a:rPr lang="en-US" sz="1600" dirty="0"/>
                        <a:t>Finding</a:t>
                      </a:r>
                    </a:p>
                  </a:txBody>
                  <a:tcPr anchor="ctr"/>
                </a:tc>
                <a:extLst>
                  <a:ext uri="{0D108BD9-81ED-4DB2-BD59-A6C34878D82A}">
                    <a16:rowId xmlns:a16="http://schemas.microsoft.com/office/drawing/2014/main" val="1614724565"/>
                  </a:ext>
                </a:extLst>
              </a:tr>
              <a:tr h="370840">
                <a:tc rowSpan="2">
                  <a:txBody>
                    <a:bodyPr/>
                    <a:lstStyle/>
                    <a:p>
                      <a:pPr algn="ctr"/>
                      <a:r>
                        <a:rPr lang="en-US" sz="1200" dirty="0"/>
                        <a:t>Upstream Slope</a:t>
                      </a:r>
                    </a:p>
                  </a:txBody>
                  <a:tcPr anchor="ctr"/>
                </a:tc>
                <a:tc>
                  <a:txBody>
                    <a:bodyPr/>
                    <a:lstStyle/>
                    <a:p>
                      <a:r>
                        <a:rPr lang="en-US" sz="1200" dirty="0"/>
                        <a:t>Slope oversteepening is present along the length of the shoreline. Slope oversteepening is most prevalent on the right side of the dam, between the spillway and right abutment.</a:t>
                      </a:r>
                    </a:p>
                  </a:txBody>
                  <a:tcPr/>
                </a:tc>
                <a:tc>
                  <a:txBody>
                    <a:bodyPr/>
                    <a:lstStyle/>
                    <a:p>
                      <a:r>
                        <a:rPr lang="en-US" sz="1200" dirty="0"/>
                        <a:t>Along the right side of the dam, install riprap with separator fabric to strengthen the slope and prevent further scarping. Place compacted material and regrade the slope to correct the near vertical faces noted near the shoreline. Note that based on photographs and notes provided within previous inspection reports provided to CDM Smith (dated 2018 &amp; 2022), the slope oversteepening along the upstream slope appears to be worsening. Maintain good grass coverage in this area and continuously monitor the slope during regular maintenance and quarterly inspections for additional scarps and continued oversteepening</a:t>
                      </a:r>
                    </a:p>
                  </a:txBody>
                  <a:tcPr/>
                </a:tc>
                <a:tc rowSpan="7">
                  <a:txBody>
                    <a:bodyPr/>
                    <a:lstStyle/>
                    <a:p>
                      <a:pPr algn="ctr"/>
                      <a:r>
                        <a:rPr lang="en-US" sz="1200" dirty="0"/>
                        <a:t>Medium</a:t>
                      </a:r>
                    </a:p>
                  </a:txBody>
                  <a:tcPr anchor="ctr"/>
                </a:tc>
                <a:extLst>
                  <a:ext uri="{0D108BD9-81ED-4DB2-BD59-A6C34878D82A}">
                    <a16:rowId xmlns:a16="http://schemas.microsoft.com/office/drawing/2014/main" val="611215731"/>
                  </a:ext>
                </a:extLst>
              </a:tr>
              <a:tr h="370840">
                <a:tc vMerge="1">
                  <a:txBody>
                    <a:bodyPr/>
                    <a:lstStyle/>
                    <a:p>
                      <a:endParaRPr lang="en-US" sz="1600" dirty="0"/>
                    </a:p>
                  </a:txBody>
                  <a:tcPr/>
                </a:tc>
                <a:tc>
                  <a:txBody>
                    <a:bodyPr/>
                    <a:lstStyle/>
                    <a:p>
                      <a:r>
                        <a:rPr lang="en-US" sz="1200" dirty="0"/>
                        <a:t>No shoreline protection is present </a:t>
                      </a:r>
                    </a:p>
                  </a:txBody>
                  <a:tcPr/>
                </a:tc>
                <a:tc>
                  <a:txBody>
                    <a:bodyPr/>
                    <a:lstStyle/>
                    <a:p>
                      <a:r>
                        <a:rPr lang="en-US" sz="1200" dirty="0"/>
                        <a:t>Install shoreline protection, such as riprap, along the length of the dam to prevent/slow slope oversteepening due to wave action</a:t>
                      </a:r>
                    </a:p>
                  </a:txBody>
                  <a:tcPr/>
                </a:tc>
                <a:tc vMerge="1">
                  <a:txBody>
                    <a:bodyPr/>
                    <a:lstStyle/>
                    <a:p>
                      <a:endParaRPr lang="en-US" sz="1400" dirty="0"/>
                    </a:p>
                  </a:txBody>
                  <a:tcPr/>
                </a:tc>
                <a:extLst>
                  <a:ext uri="{0D108BD9-81ED-4DB2-BD59-A6C34878D82A}">
                    <a16:rowId xmlns:a16="http://schemas.microsoft.com/office/drawing/2014/main" val="2616430665"/>
                  </a:ext>
                </a:extLst>
              </a:tr>
              <a:tr h="370840">
                <a:tc rowSpan="2">
                  <a:txBody>
                    <a:bodyPr/>
                    <a:lstStyle/>
                    <a:p>
                      <a:pPr algn="ctr"/>
                      <a:r>
                        <a:rPr lang="en-US" sz="1200" dirty="0"/>
                        <a:t>Downstream Slope</a:t>
                      </a:r>
                    </a:p>
                  </a:txBody>
                  <a:tcPr anchor="ctr"/>
                </a:tc>
                <a:tc>
                  <a:txBody>
                    <a:bodyPr/>
                    <a:lstStyle/>
                    <a:p>
                      <a:r>
                        <a:rPr lang="en-US" sz="1200" dirty="0"/>
                        <a:t>Between the downstream toe of the dam and edge of property, the ground surface is overground with grassy and woody vegetation and small to large trees. The ground surface could not be clearly observed.</a:t>
                      </a:r>
                    </a:p>
                  </a:txBody>
                  <a:tcPr/>
                </a:tc>
                <a:tc>
                  <a:txBody>
                    <a:bodyPr/>
                    <a:lstStyle/>
                    <a:p>
                      <a:r>
                        <a:rPr lang="en-US" sz="1200" dirty="0"/>
                        <a:t>Clear grassy and woody vegetation from the downstream toe of the dam to the edge of property (approximately 60 ft downstream of toe). This will increase visibility, improving monitoring for animal burrows, potential seeps, and heave and uplift/blowout.</a:t>
                      </a:r>
                    </a:p>
                  </a:txBody>
                  <a:tcPr/>
                </a:tc>
                <a:tc vMerge="1">
                  <a:txBody>
                    <a:bodyPr/>
                    <a:lstStyle/>
                    <a:p>
                      <a:endParaRPr lang="en-US" sz="1400" dirty="0"/>
                    </a:p>
                  </a:txBody>
                  <a:tcPr/>
                </a:tc>
                <a:extLst>
                  <a:ext uri="{0D108BD9-81ED-4DB2-BD59-A6C34878D82A}">
                    <a16:rowId xmlns:a16="http://schemas.microsoft.com/office/drawing/2014/main" val="2323466575"/>
                  </a:ext>
                </a:extLst>
              </a:tr>
              <a:tr h="370840">
                <a:tc vMerge="1">
                  <a:txBody>
                    <a:bodyPr/>
                    <a:lstStyle/>
                    <a:p>
                      <a:endParaRPr lang="en-US" sz="1400" dirty="0"/>
                    </a:p>
                  </a:txBody>
                  <a:tcPr/>
                </a:tc>
                <a:tc>
                  <a:txBody>
                    <a:bodyPr/>
                    <a:lstStyle/>
                    <a:p>
                      <a:r>
                        <a:rPr lang="en-US" sz="1200" dirty="0"/>
                        <a:t>Multiple wet areas were identified approximately 35 to 55 ft downstream of the toe, right of the spillway</a:t>
                      </a:r>
                    </a:p>
                  </a:txBody>
                  <a:tcPr/>
                </a:tc>
                <a:tc>
                  <a:txBody>
                    <a:bodyPr/>
                    <a:lstStyle/>
                    <a:p>
                      <a:r>
                        <a:rPr lang="en-US" sz="1200" dirty="0"/>
                        <a:t>Monitor the observed standing water for evidence of the migration of fines.</a:t>
                      </a:r>
                    </a:p>
                  </a:txBody>
                  <a:tcPr/>
                </a:tc>
                <a:tc vMerge="1">
                  <a:txBody>
                    <a:bodyPr/>
                    <a:lstStyle/>
                    <a:p>
                      <a:endParaRPr lang="en-US" sz="1400" dirty="0"/>
                    </a:p>
                  </a:txBody>
                  <a:tcPr/>
                </a:tc>
                <a:extLst>
                  <a:ext uri="{0D108BD9-81ED-4DB2-BD59-A6C34878D82A}">
                    <a16:rowId xmlns:a16="http://schemas.microsoft.com/office/drawing/2014/main" val="961325266"/>
                  </a:ext>
                </a:extLst>
              </a:tr>
              <a:tr h="370840">
                <a:tc rowSpan="3">
                  <a:txBody>
                    <a:bodyPr/>
                    <a:lstStyle/>
                    <a:p>
                      <a:pPr algn="ctr"/>
                      <a:r>
                        <a:rPr lang="en-US" sz="1200" dirty="0"/>
                        <a:t>Spillway Works</a:t>
                      </a:r>
                    </a:p>
                  </a:txBody>
                  <a:tcPr anchor="ctr"/>
                </a:tc>
                <a:tc>
                  <a:txBody>
                    <a:bodyPr/>
                    <a:lstStyle/>
                    <a:p>
                      <a:r>
                        <a:rPr lang="en-US" sz="1200" dirty="0"/>
                        <a:t>A floating barrier was not present around the reservoir-side perimeter of the spillway</a:t>
                      </a:r>
                    </a:p>
                  </a:txBody>
                  <a:tcPr/>
                </a:tc>
                <a:tc>
                  <a:txBody>
                    <a:bodyPr/>
                    <a:lstStyle/>
                    <a:p>
                      <a:r>
                        <a:rPr lang="en-US" sz="1200" dirty="0"/>
                        <a:t>Install a floating barrier within the reservoir to prevent debris blocking the spillway. </a:t>
                      </a:r>
                    </a:p>
                  </a:txBody>
                  <a:tcPr/>
                </a:tc>
                <a:tc vMerge="1">
                  <a:txBody>
                    <a:bodyPr/>
                    <a:lstStyle/>
                    <a:p>
                      <a:endParaRPr lang="en-US" sz="1400" dirty="0"/>
                    </a:p>
                  </a:txBody>
                  <a:tcPr/>
                </a:tc>
                <a:extLst>
                  <a:ext uri="{0D108BD9-81ED-4DB2-BD59-A6C34878D82A}">
                    <a16:rowId xmlns:a16="http://schemas.microsoft.com/office/drawing/2014/main" val="1128531047"/>
                  </a:ext>
                </a:extLst>
              </a:tr>
              <a:tr h="370840">
                <a:tc vMerge="1">
                  <a:txBody>
                    <a:bodyPr/>
                    <a:lstStyle/>
                    <a:p>
                      <a:endParaRPr lang="en-US" sz="1200" dirty="0"/>
                    </a:p>
                  </a:txBody>
                  <a:tcPr/>
                </a:tc>
                <a:tc>
                  <a:txBody>
                    <a:bodyPr/>
                    <a:lstStyle/>
                    <a:p>
                      <a:r>
                        <a:rPr lang="en-US" sz="1200" dirty="0"/>
                        <a:t>Woody and grassy vegetation is present along the left and right spillway wingwalls. </a:t>
                      </a:r>
                    </a:p>
                  </a:txBody>
                  <a:tcPr/>
                </a:tc>
                <a:tc>
                  <a:txBody>
                    <a:bodyPr/>
                    <a:lstStyle/>
                    <a:p>
                      <a:r>
                        <a:rPr lang="en-US" sz="1200" dirty="0"/>
                        <a:t>Clear the woody and grassy vegetation adjacent to the spillway wingwalls to improve visibility and prevent damage to the concrete structure</a:t>
                      </a:r>
                    </a:p>
                  </a:txBody>
                  <a:tcPr/>
                </a:tc>
                <a:tc vMerge="1">
                  <a:txBody>
                    <a:bodyPr/>
                    <a:lstStyle/>
                    <a:p>
                      <a:endParaRPr lang="en-US" sz="1400" dirty="0"/>
                    </a:p>
                  </a:txBody>
                  <a:tcPr/>
                </a:tc>
                <a:extLst>
                  <a:ext uri="{0D108BD9-81ED-4DB2-BD59-A6C34878D82A}">
                    <a16:rowId xmlns:a16="http://schemas.microsoft.com/office/drawing/2014/main" val="1972871982"/>
                  </a:ext>
                </a:extLst>
              </a:tr>
              <a:tr h="370840">
                <a:tc vMerge="1">
                  <a:txBody>
                    <a:bodyPr/>
                    <a:lstStyle/>
                    <a:p>
                      <a:endParaRPr lang="en-US" sz="1200" dirty="0"/>
                    </a:p>
                  </a:txBody>
                  <a:tcPr/>
                </a:tc>
                <a:tc>
                  <a:txBody>
                    <a:bodyPr/>
                    <a:lstStyle/>
                    <a:p>
                      <a:r>
                        <a:rPr lang="en-US" sz="1200" dirty="0"/>
                        <a:t>Leakage was observed along the seating joint at the top of a circular discharge gate. When the gate is closed, it pulls down on the seal causing it to leak.</a:t>
                      </a:r>
                    </a:p>
                  </a:txBody>
                  <a:tcPr/>
                </a:tc>
                <a:tc>
                  <a:txBody>
                    <a:bodyPr/>
                    <a:lstStyle/>
                    <a:p>
                      <a:r>
                        <a:rPr lang="en-US" sz="1200" dirty="0"/>
                        <a:t>Evaluate the potential for replacing the seal around the reservoir gate. Until the seal is replaced, we recommend the gate be opened less frequently due to the potential of additional damage to seal. It is our understanding that the gate is opened monthly and we recommend that it be opened three to four times per year to check operability until the seal is replaced. </a:t>
                      </a:r>
                    </a:p>
                  </a:txBody>
                  <a:tcPr/>
                </a:tc>
                <a:tc vMerge="1">
                  <a:txBody>
                    <a:bodyPr/>
                    <a:lstStyle/>
                    <a:p>
                      <a:endParaRPr lang="en-US" sz="1400" dirty="0"/>
                    </a:p>
                  </a:txBody>
                  <a:tcPr/>
                </a:tc>
                <a:extLst>
                  <a:ext uri="{0D108BD9-81ED-4DB2-BD59-A6C34878D82A}">
                    <a16:rowId xmlns:a16="http://schemas.microsoft.com/office/drawing/2014/main" val="4014331699"/>
                  </a:ext>
                </a:extLst>
              </a:tr>
            </a:tbl>
          </a:graphicData>
        </a:graphic>
      </p:graphicFrame>
    </p:spTree>
    <p:extLst>
      <p:ext uri="{BB962C8B-B14F-4D97-AF65-F5344CB8AC3E}">
        <p14:creationId xmlns:p14="http://schemas.microsoft.com/office/powerpoint/2010/main" val="418102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7B65-0E2B-52F0-F6DF-A5E23B692554}"/>
              </a:ext>
            </a:extLst>
          </p:cNvPr>
          <p:cNvSpPr>
            <a:spLocks noGrp="1"/>
          </p:cNvSpPr>
          <p:nvPr>
            <p:ph type="title"/>
          </p:nvPr>
        </p:nvSpPr>
        <p:spPr/>
        <p:txBody>
          <a:bodyPr/>
          <a:lstStyle/>
          <a:p>
            <a:r>
              <a:rPr lang="en-US" dirty="0"/>
              <a:t>Outstanding Items  </a:t>
            </a:r>
          </a:p>
        </p:txBody>
      </p:sp>
      <p:sp>
        <p:nvSpPr>
          <p:cNvPr id="3" name="Content Placeholder 2">
            <a:extLst>
              <a:ext uri="{FF2B5EF4-FFF2-40B4-BE49-F238E27FC236}">
                <a16:creationId xmlns:a16="http://schemas.microsoft.com/office/drawing/2014/main" id="{0F5CF814-F8B5-A49F-BDFE-29FA9C5E346B}"/>
              </a:ext>
            </a:extLst>
          </p:cNvPr>
          <p:cNvSpPr>
            <a:spLocks noGrp="1"/>
          </p:cNvSpPr>
          <p:nvPr>
            <p:ph sz="half" idx="1"/>
          </p:nvPr>
        </p:nvSpPr>
        <p:spPr>
          <a:xfrm>
            <a:off x="697832" y="2603500"/>
            <a:ext cx="5282280" cy="4049963"/>
          </a:xfrm>
        </p:spPr>
        <p:txBody>
          <a:bodyPr>
            <a:normAutofit lnSpcReduction="10000"/>
          </a:bodyPr>
          <a:lstStyle/>
          <a:p>
            <a:r>
              <a:rPr lang="en-US" sz="2600" dirty="0"/>
              <a:t>Fencing and Gates </a:t>
            </a:r>
          </a:p>
          <a:p>
            <a:r>
              <a:rPr lang="en-US" sz="2600" dirty="0"/>
              <a:t>Piezometer location and replace</a:t>
            </a:r>
          </a:p>
          <a:p>
            <a:r>
              <a:rPr lang="en-US" sz="2600" dirty="0"/>
              <a:t>Trash Rack and Buoys</a:t>
            </a:r>
          </a:p>
          <a:p>
            <a:r>
              <a:rPr lang="en-US" sz="2600" dirty="0"/>
              <a:t>Automatic Oiler </a:t>
            </a:r>
          </a:p>
          <a:p>
            <a:r>
              <a:rPr lang="en-US" sz="2800" dirty="0"/>
              <a:t>Catwalk to Emergency Access </a:t>
            </a:r>
          </a:p>
          <a:p>
            <a:r>
              <a:rPr lang="en-US" sz="2800" dirty="0"/>
              <a:t>Ladder replacement </a:t>
            </a:r>
          </a:p>
          <a:p>
            <a:endParaRPr lang="en-US" sz="2600" dirty="0"/>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BFB9AE1F-56E1-848E-9067-42B80EDAC2A6}"/>
              </a:ext>
            </a:extLst>
          </p:cNvPr>
          <p:cNvSpPr>
            <a:spLocks noGrp="1"/>
          </p:cNvSpPr>
          <p:nvPr>
            <p:ph sz="half" idx="2"/>
          </p:nvPr>
        </p:nvSpPr>
        <p:spPr>
          <a:xfrm>
            <a:off x="6239793" y="1546225"/>
            <a:ext cx="5197225" cy="4146216"/>
          </a:xfrm>
        </p:spPr>
        <p:txBody>
          <a:bodyPr>
            <a:normAutofit lnSpcReduction="10000"/>
          </a:bodyPr>
          <a:lstStyle/>
          <a:p>
            <a:r>
              <a:rPr lang="en-US" sz="2400" dirty="0"/>
              <a:t>Grating of the slopes of the Dam </a:t>
            </a:r>
          </a:p>
          <a:p>
            <a:r>
              <a:rPr lang="en-US" sz="2800" dirty="0"/>
              <a:t>Vegetation management- </a:t>
            </a:r>
          </a:p>
          <a:p>
            <a:pPr lvl="1"/>
            <a:r>
              <a:rPr lang="en-US" sz="2400" dirty="0"/>
              <a:t>Toe of the Dam </a:t>
            </a:r>
          </a:p>
          <a:p>
            <a:pPr lvl="1"/>
            <a:r>
              <a:rPr lang="en-US" sz="2400" dirty="0"/>
              <a:t>Back side of fence </a:t>
            </a:r>
          </a:p>
          <a:p>
            <a:r>
              <a:rPr lang="en-US" sz="2400" dirty="0"/>
              <a:t>Shoreline reinforcement </a:t>
            </a:r>
          </a:p>
          <a:p>
            <a:pPr lvl="1"/>
            <a:r>
              <a:rPr lang="en-US" sz="2200" dirty="0"/>
              <a:t>Rip rap needs to be installed </a:t>
            </a:r>
          </a:p>
          <a:p>
            <a:r>
              <a:rPr lang="en-US" sz="2400" dirty="0"/>
              <a:t>Seal at Dam starting to leak</a:t>
            </a:r>
          </a:p>
          <a:p>
            <a:pPr lvl="1"/>
            <a:r>
              <a:rPr lang="en-US" sz="2200" dirty="0"/>
              <a:t>Needs replaced </a:t>
            </a:r>
          </a:p>
        </p:txBody>
      </p:sp>
    </p:spTree>
    <p:extLst>
      <p:ext uri="{BB962C8B-B14F-4D97-AF65-F5344CB8AC3E}">
        <p14:creationId xmlns:p14="http://schemas.microsoft.com/office/powerpoint/2010/main" val="1383899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7EA66B-2AAB-42B0-9F9D-38920D8D82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ACC32E-310B-AA49-A3F9-A0DFDF88E015}"/>
              </a:ext>
            </a:extLst>
          </p:cNvPr>
          <p:cNvSpPr>
            <a:spLocks noGrp="1"/>
          </p:cNvSpPr>
          <p:nvPr>
            <p:ph type="ctrTitle"/>
          </p:nvPr>
        </p:nvSpPr>
        <p:spPr>
          <a:xfrm>
            <a:off x="965199" y="885433"/>
            <a:ext cx="10261602" cy="3022257"/>
          </a:xfrm>
          <a:effectLst/>
        </p:spPr>
        <p:txBody>
          <a:bodyPr anchor="b">
            <a:normAutofit/>
          </a:bodyPr>
          <a:lstStyle/>
          <a:p>
            <a:pPr algn="ctr"/>
            <a:r>
              <a:rPr lang="en-US" sz="7200">
                <a:solidFill>
                  <a:schemeClr val="tx1"/>
                </a:solidFill>
              </a:rPr>
              <a:t>Shadow Run Dam Corporation (SRDC)</a:t>
            </a:r>
          </a:p>
        </p:txBody>
      </p:sp>
      <p:sp>
        <p:nvSpPr>
          <p:cNvPr id="3" name="Subtitle 2">
            <a:extLst>
              <a:ext uri="{FF2B5EF4-FFF2-40B4-BE49-F238E27FC236}">
                <a16:creationId xmlns:a16="http://schemas.microsoft.com/office/drawing/2014/main" id="{545A7F28-6E76-DCBD-60A5-9EF503E39677}"/>
              </a:ext>
            </a:extLst>
          </p:cNvPr>
          <p:cNvSpPr>
            <a:spLocks noGrp="1"/>
          </p:cNvSpPr>
          <p:nvPr>
            <p:ph type="subTitle" idx="1"/>
          </p:nvPr>
        </p:nvSpPr>
        <p:spPr>
          <a:xfrm>
            <a:off x="1906955" y="4033164"/>
            <a:ext cx="8378090" cy="1181206"/>
          </a:xfrm>
          <a:effectLst/>
        </p:spPr>
        <p:txBody>
          <a:bodyPr anchor="t">
            <a:normAutofit/>
          </a:bodyPr>
          <a:lstStyle/>
          <a:p>
            <a:pPr algn="ctr"/>
            <a:endParaRPr lang="en-US" sz="2000" dirty="0"/>
          </a:p>
        </p:txBody>
      </p:sp>
      <p:sp>
        <p:nvSpPr>
          <p:cNvPr id="10" name="Freeform: Shape 9">
            <a:extLst>
              <a:ext uri="{FF2B5EF4-FFF2-40B4-BE49-F238E27FC236}">
                <a16:creationId xmlns:a16="http://schemas.microsoft.com/office/drawing/2014/main" id="{D360EBE3-31BB-422F-AA87-FA3873DAE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92355924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1573</TotalTime>
  <Words>1047</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2</vt:lpstr>
      <vt:lpstr>Quotable</vt:lpstr>
      <vt:lpstr>Shadow Run Dam Corporation (SRDC) </vt:lpstr>
      <vt:lpstr>Recap from June 2022</vt:lpstr>
      <vt:lpstr>Settlement Overview </vt:lpstr>
      <vt:lpstr>Previous Board of Directors-SRDC</vt:lpstr>
      <vt:lpstr>Inspection Findings</vt:lpstr>
      <vt:lpstr>High Priority Findings </vt:lpstr>
      <vt:lpstr>PowerPoint Presentation</vt:lpstr>
      <vt:lpstr>Outstanding Items  </vt:lpstr>
      <vt:lpstr>Shadow Run Dam Corporation (SRDC)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Shadow Run Dam Corporation (SRDC)</dc:title>
  <dc:creator>Adams, Beatrice</dc:creator>
  <cp:lastModifiedBy>B Adams</cp:lastModifiedBy>
  <cp:revision>6</cp:revision>
  <dcterms:created xsi:type="dcterms:W3CDTF">2022-06-06T19:40:12Z</dcterms:created>
  <dcterms:modified xsi:type="dcterms:W3CDTF">2024-02-02T01:55:18Z</dcterms:modified>
</cp:coreProperties>
</file>